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512" r:id="rId2"/>
    <p:sldId id="267" r:id="rId3"/>
    <p:sldId id="470" r:id="rId4"/>
    <p:sldId id="446" r:id="rId5"/>
    <p:sldId id="447" r:id="rId6"/>
    <p:sldId id="448" r:id="rId7"/>
    <p:sldId id="449" r:id="rId8"/>
    <p:sldId id="450" r:id="rId9"/>
    <p:sldId id="451" r:id="rId10"/>
    <p:sldId id="452" r:id="rId11"/>
    <p:sldId id="453" r:id="rId12"/>
    <p:sldId id="454" r:id="rId13"/>
    <p:sldId id="455" r:id="rId14"/>
    <p:sldId id="457" r:id="rId15"/>
    <p:sldId id="458" r:id="rId16"/>
    <p:sldId id="510" r:id="rId17"/>
    <p:sldId id="501" r:id="rId18"/>
    <p:sldId id="460" r:id="rId19"/>
    <p:sldId id="461" r:id="rId20"/>
    <p:sldId id="462" r:id="rId21"/>
    <p:sldId id="463" r:id="rId22"/>
    <p:sldId id="464" r:id="rId23"/>
    <p:sldId id="465" r:id="rId24"/>
    <p:sldId id="486" r:id="rId25"/>
    <p:sldId id="397" r:id="rId26"/>
    <p:sldId id="335" r:id="rId27"/>
    <p:sldId id="499" r:id="rId28"/>
    <p:sldId id="511" r:id="rId29"/>
    <p:sldId id="257" r:id="rId30"/>
    <p:sldId id="258" r:id="rId31"/>
    <p:sldId id="259" r:id="rId32"/>
    <p:sldId id="268" r:id="rId33"/>
    <p:sldId id="270" r:id="rId34"/>
    <p:sldId id="269" r:id="rId35"/>
    <p:sldId id="33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3" autoAdjust="0"/>
    <p:restoredTop sz="94660"/>
  </p:normalViewPr>
  <p:slideViewPr>
    <p:cSldViewPr snapToGrid="0">
      <p:cViewPr varScale="1">
        <p:scale>
          <a:sx n="78" d="100"/>
          <a:sy n="78" d="100"/>
        </p:scale>
        <p:origin x="389" y="62"/>
      </p:cViewPr>
      <p:guideLst/>
    </p:cSldViewPr>
  </p:slideViewPr>
  <p:notesTextViewPr>
    <p:cViewPr>
      <p:scale>
        <a:sx n="1" d="1"/>
        <a:sy n="1" d="1"/>
      </p:scale>
      <p:origin x="0" y="0"/>
    </p:cViewPr>
  </p:notesTextViewPr>
  <p:sorterViewPr>
    <p:cViewPr varScale="1">
      <p:scale>
        <a:sx n="100" d="100"/>
        <a:sy n="100" d="100"/>
      </p:scale>
      <p:origin x="0" y="-9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AA8EC-402E-4CDA-A0EF-A1256A0307CD}"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GB"/>
        </a:p>
      </dgm:t>
    </dgm:pt>
    <dgm:pt modelId="{49DD1B52-C006-4C27-AC31-CC63023B8DEB}">
      <dgm:prSet phldrT="[Text]"/>
      <dgm:spPr/>
      <dgm:t>
        <a:bodyPr/>
        <a:lstStyle/>
        <a:p>
          <a:r>
            <a:rPr lang="en-IN" b="1" dirty="0">
              <a:solidFill>
                <a:srgbClr val="002060"/>
              </a:solidFill>
            </a:rPr>
            <a:t>MAGNIFICATION  AND  ILLUMINATION</a:t>
          </a:r>
          <a:endParaRPr lang="en-GB" b="1" dirty="0">
            <a:solidFill>
              <a:srgbClr val="002060"/>
            </a:solidFill>
          </a:endParaRPr>
        </a:p>
      </dgm:t>
    </dgm:pt>
    <dgm:pt modelId="{584332D5-8DD0-4D31-9F03-86E9DB7A2718}" type="parTrans" cxnId="{CDC5B79C-3AC9-4968-9FA0-041FB95E63F6}">
      <dgm:prSet/>
      <dgm:spPr/>
      <dgm:t>
        <a:bodyPr/>
        <a:lstStyle/>
        <a:p>
          <a:endParaRPr lang="en-GB"/>
        </a:p>
      </dgm:t>
    </dgm:pt>
    <dgm:pt modelId="{C0C5AACB-C00E-4FB5-9CCB-9B6FA2367EC1}" type="sibTrans" cxnId="{CDC5B79C-3AC9-4968-9FA0-041FB95E63F6}">
      <dgm:prSet/>
      <dgm:spPr/>
      <dgm:t>
        <a:bodyPr/>
        <a:lstStyle/>
        <a:p>
          <a:endParaRPr lang="en-GB"/>
        </a:p>
      </dgm:t>
    </dgm:pt>
    <dgm:pt modelId="{F6571A43-7CEE-42C7-8478-87ADA1C68542}">
      <dgm:prSet phldrT="[Text]"/>
      <dgm:spPr/>
      <dgm:t>
        <a:bodyPr/>
        <a:lstStyle/>
        <a:p>
          <a:r>
            <a:rPr lang="en-US" dirty="0">
              <a:latin typeface="Calibri" charset="0"/>
            </a:rPr>
            <a:t>The surgical operation microscope provides illumination and magnification and it has fundamentally changed the way endodontic surgery is performed. </a:t>
          </a:r>
          <a:endParaRPr lang="en-GB" dirty="0"/>
        </a:p>
      </dgm:t>
    </dgm:pt>
    <dgm:pt modelId="{F36F9840-557F-40F8-91A1-350A72983A97}" type="parTrans" cxnId="{D91D2441-0C12-413D-BA51-D613475F35C5}">
      <dgm:prSet/>
      <dgm:spPr/>
      <dgm:t>
        <a:bodyPr/>
        <a:lstStyle/>
        <a:p>
          <a:endParaRPr lang="en-GB"/>
        </a:p>
      </dgm:t>
    </dgm:pt>
    <dgm:pt modelId="{E99FB9BA-7DF2-42B6-8F42-7302983F2018}" type="sibTrans" cxnId="{D91D2441-0C12-413D-BA51-D613475F35C5}">
      <dgm:prSet/>
      <dgm:spPr/>
      <dgm:t>
        <a:bodyPr/>
        <a:lstStyle/>
        <a:p>
          <a:endParaRPr lang="en-GB"/>
        </a:p>
      </dgm:t>
    </dgm:pt>
    <dgm:pt modelId="{3CC07DE2-7CCC-461E-B9A1-D619C8BAA94A}">
      <dgm:prSet phldrT="[Text]"/>
      <dgm:spPr/>
      <dgm:t>
        <a:bodyPr/>
        <a:lstStyle/>
        <a:p>
          <a:r>
            <a:rPr lang="en-IN" b="1" dirty="0">
              <a:solidFill>
                <a:srgbClr val="002060"/>
              </a:solidFill>
            </a:rPr>
            <a:t>INSTRUMENTATION</a:t>
          </a:r>
          <a:endParaRPr lang="en-GB" b="1" dirty="0">
            <a:solidFill>
              <a:srgbClr val="002060"/>
            </a:solidFill>
          </a:endParaRPr>
        </a:p>
      </dgm:t>
    </dgm:pt>
    <dgm:pt modelId="{FD3ED613-2979-47B8-B4E5-AE715F58663E}" type="parTrans" cxnId="{C089B3A9-C186-4321-9F7A-E826BCA03F94}">
      <dgm:prSet/>
      <dgm:spPr/>
      <dgm:t>
        <a:bodyPr/>
        <a:lstStyle/>
        <a:p>
          <a:endParaRPr lang="en-GB"/>
        </a:p>
      </dgm:t>
    </dgm:pt>
    <dgm:pt modelId="{8C4EBF72-8030-4581-BBAA-2055905EB218}" type="sibTrans" cxnId="{C089B3A9-C186-4321-9F7A-E826BCA03F94}">
      <dgm:prSet/>
      <dgm:spPr/>
      <dgm:t>
        <a:bodyPr/>
        <a:lstStyle/>
        <a:p>
          <a:endParaRPr lang="en-GB"/>
        </a:p>
      </dgm:t>
    </dgm:pt>
    <dgm:pt modelId="{4950D31E-BD80-4487-BB30-B79ABC004D7C}">
      <dgm:prSet phldrT="[Text]"/>
      <dgm:spPr/>
      <dgm:t>
        <a:bodyPr/>
        <a:lstStyle/>
        <a:p>
          <a:r>
            <a:rPr lang="en-US" dirty="0">
              <a:latin typeface="Calibri" charset="0"/>
            </a:rPr>
            <a:t> Working in a magnified surgical site requires a different set of surgical instruments. </a:t>
          </a:r>
          <a:endParaRPr lang="en-GB" dirty="0"/>
        </a:p>
      </dgm:t>
    </dgm:pt>
    <dgm:pt modelId="{13A1CDA5-1B82-42A9-B909-5B5F33F84805}" type="parTrans" cxnId="{8BB3AFFA-0596-41A4-AF50-0B20A93408BA}">
      <dgm:prSet/>
      <dgm:spPr/>
      <dgm:t>
        <a:bodyPr/>
        <a:lstStyle/>
        <a:p>
          <a:endParaRPr lang="en-GB"/>
        </a:p>
      </dgm:t>
    </dgm:pt>
    <dgm:pt modelId="{C90BDD39-750C-4632-9D8E-C9A58EE0086A}" type="sibTrans" cxnId="{8BB3AFFA-0596-41A4-AF50-0B20A93408BA}">
      <dgm:prSet/>
      <dgm:spPr/>
      <dgm:t>
        <a:bodyPr/>
        <a:lstStyle/>
        <a:p>
          <a:endParaRPr lang="en-GB"/>
        </a:p>
      </dgm:t>
    </dgm:pt>
    <dgm:pt modelId="{93DF72F0-2E67-4579-A0F4-75D56842FD20}">
      <dgm:prSet/>
      <dgm:spPr/>
      <dgm:t>
        <a:bodyPr/>
        <a:lstStyle/>
        <a:p>
          <a:r>
            <a:rPr lang="en-US">
              <a:latin typeface="Calibri" charset="0"/>
            </a:rPr>
            <a:t>Ultrasonic tips, condensers, pluggers, curettes, and mirrors were reduced in size to comfortably fit into an osteotomy no larger than 5 mm to gain access to the canals.</a:t>
          </a:r>
          <a:endParaRPr lang="en-US" dirty="0">
            <a:latin typeface="Calibri" charset="0"/>
          </a:endParaRPr>
        </a:p>
      </dgm:t>
    </dgm:pt>
    <dgm:pt modelId="{1519E689-9267-40AB-9E1A-8D0403AE627C}" type="parTrans" cxnId="{9D1A91F6-04DC-420E-A03D-9E94148DA55B}">
      <dgm:prSet/>
      <dgm:spPr/>
      <dgm:t>
        <a:bodyPr/>
        <a:lstStyle/>
        <a:p>
          <a:endParaRPr lang="en-GB"/>
        </a:p>
      </dgm:t>
    </dgm:pt>
    <dgm:pt modelId="{372BA8C0-01F8-426E-9F13-21938F15F505}" type="sibTrans" cxnId="{9D1A91F6-04DC-420E-A03D-9E94148DA55B}">
      <dgm:prSet/>
      <dgm:spPr/>
      <dgm:t>
        <a:bodyPr/>
        <a:lstStyle/>
        <a:p>
          <a:endParaRPr lang="en-GB"/>
        </a:p>
      </dgm:t>
    </dgm:pt>
    <dgm:pt modelId="{E2CC9537-36A6-4A86-9126-0371C4A8CE79}">
      <dgm:prSet phldrT="[Text]"/>
      <dgm:spPr/>
      <dgm:t>
        <a:bodyPr/>
        <a:lstStyle/>
        <a:p>
          <a:endParaRPr lang="en-GB" dirty="0"/>
        </a:p>
      </dgm:t>
    </dgm:pt>
    <dgm:pt modelId="{162E465B-450D-4F63-8A3D-31CBE332F63F}" type="parTrans" cxnId="{B025B657-8370-4D7A-9C7F-BE402F1E1C1F}">
      <dgm:prSet/>
      <dgm:spPr/>
      <dgm:t>
        <a:bodyPr/>
        <a:lstStyle/>
        <a:p>
          <a:endParaRPr lang="en-GB"/>
        </a:p>
      </dgm:t>
    </dgm:pt>
    <dgm:pt modelId="{31DC18E5-BDEE-4A1B-BFB4-BE887FB9C578}" type="sibTrans" cxnId="{B025B657-8370-4D7A-9C7F-BE402F1E1C1F}">
      <dgm:prSet/>
      <dgm:spPr/>
      <dgm:t>
        <a:bodyPr/>
        <a:lstStyle/>
        <a:p>
          <a:endParaRPr lang="en-GB"/>
        </a:p>
      </dgm:t>
    </dgm:pt>
    <dgm:pt modelId="{F9710C5A-6864-44A5-85E2-5741137E9074}">
      <dgm:prSet phldrT="[Text]"/>
      <dgm:spPr/>
      <dgm:t>
        <a:bodyPr/>
        <a:lstStyle/>
        <a:p>
          <a:r>
            <a:rPr lang="en-US" dirty="0">
              <a:latin typeface="Calibri" charset="0"/>
            </a:rPr>
            <a:t>With bright, focused light on an x4 to x31 magnified surgical site, the surgeon can see every detail of the apical structures and can execute treatment more precisely.</a:t>
          </a:r>
          <a:endParaRPr lang="en-GB" dirty="0"/>
        </a:p>
      </dgm:t>
    </dgm:pt>
    <dgm:pt modelId="{B971F54C-F186-4D76-B8BF-D5C795B6E1C8}" type="parTrans" cxnId="{21EE7DE3-E668-423F-BA76-C0E234A8B13F}">
      <dgm:prSet/>
      <dgm:spPr/>
    </dgm:pt>
    <dgm:pt modelId="{F56DBC98-D0A1-4486-9A01-245B32404308}" type="sibTrans" cxnId="{21EE7DE3-E668-423F-BA76-C0E234A8B13F}">
      <dgm:prSet/>
      <dgm:spPr/>
    </dgm:pt>
    <dgm:pt modelId="{0D316AC8-2AA6-4794-BB2C-4D576B64357A}" type="pres">
      <dgm:prSet presAssocID="{9F5AA8EC-402E-4CDA-A0EF-A1256A0307CD}" presName="linear" presStyleCnt="0">
        <dgm:presLayoutVars>
          <dgm:animLvl val="lvl"/>
          <dgm:resizeHandles val="exact"/>
        </dgm:presLayoutVars>
      </dgm:prSet>
      <dgm:spPr/>
    </dgm:pt>
    <dgm:pt modelId="{5878813F-0D93-4595-8F5A-EE77C2CA220F}" type="pres">
      <dgm:prSet presAssocID="{49DD1B52-C006-4C27-AC31-CC63023B8DEB}" presName="parentText" presStyleLbl="node1" presStyleIdx="0" presStyleCnt="2">
        <dgm:presLayoutVars>
          <dgm:chMax val="0"/>
          <dgm:bulletEnabled val="1"/>
        </dgm:presLayoutVars>
      </dgm:prSet>
      <dgm:spPr/>
    </dgm:pt>
    <dgm:pt modelId="{FCDB2EAC-212F-4C2D-9E4E-1E23ED61C0CF}" type="pres">
      <dgm:prSet presAssocID="{49DD1B52-C006-4C27-AC31-CC63023B8DEB}" presName="childText" presStyleLbl="revTx" presStyleIdx="0" presStyleCnt="2">
        <dgm:presLayoutVars>
          <dgm:bulletEnabled val="1"/>
        </dgm:presLayoutVars>
      </dgm:prSet>
      <dgm:spPr/>
    </dgm:pt>
    <dgm:pt modelId="{1C37FDAC-E585-4228-9E9B-AB41A1FEEB0C}" type="pres">
      <dgm:prSet presAssocID="{3CC07DE2-7CCC-461E-B9A1-D619C8BAA94A}" presName="parentText" presStyleLbl="node1" presStyleIdx="1" presStyleCnt="2">
        <dgm:presLayoutVars>
          <dgm:chMax val="0"/>
          <dgm:bulletEnabled val="1"/>
        </dgm:presLayoutVars>
      </dgm:prSet>
      <dgm:spPr/>
    </dgm:pt>
    <dgm:pt modelId="{D34D3A7D-0799-408C-BA23-6180F49EC5DB}" type="pres">
      <dgm:prSet presAssocID="{3CC07DE2-7CCC-461E-B9A1-D619C8BAA94A}" presName="childText" presStyleLbl="revTx" presStyleIdx="1" presStyleCnt="2">
        <dgm:presLayoutVars>
          <dgm:bulletEnabled val="1"/>
        </dgm:presLayoutVars>
      </dgm:prSet>
      <dgm:spPr/>
    </dgm:pt>
  </dgm:ptLst>
  <dgm:cxnLst>
    <dgm:cxn modelId="{5FE31212-D4CA-4BA4-84E2-CCDF3CBB296E}" type="presOf" srcId="{4950D31E-BD80-4487-BB30-B79ABC004D7C}" destId="{D34D3A7D-0799-408C-BA23-6180F49EC5DB}" srcOrd="0" destOrd="0" presId="urn:microsoft.com/office/officeart/2005/8/layout/vList2"/>
    <dgm:cxn modelId="{8BC9BD30-6FD3-4B7C-8D13-132832DF482D}" type="presOf" srcId="{49DD1B52-C006-4C27-AC31-CC63023B8DEB}" destId="{5878813F-0D93-4595-8F5A-EE77C2CA220F}" srcOrd="0" destOrd="0" presId="urn:microsoft.com/office/officeart/2005/8/layout/vList2"/>
    <dgm:cxn modelId="{D91D2441-0C12-413D-BA51-D613475F35C5}" srcId="{49DD1B52-C006-4C27-AC31-CC63023B8DEB}" destId="{F6571A43-7CEE-42C7-8478-87ADA1C68542}" srcOrd="0" destOrd="0" parTransId="{F36F9840-557F-40F8-91A1-350A72983A97}" sibTransId="{E99FB9BA-7DF2-42B6-8F42-7302983F2018}"/>
    <dgm:cxn modelId="{20374441-7A2B-4F00-8D7F-FFF3222A808D}" type="presOf" srcId="{E2CC9537-36A6-4A86-9126-0371C4A8CE79}" destId="{D34D3A7D-0799-408C-BA23-6180F49EC5DB}" srcOrd="0" destOrd="2" presId="urn:microsoft.com/office/officeart/2005/8/layout/vList2"/>
    <dgm:cxn modelId="{6D3D4250-3289-4788-9082-0FADB1A95C57}" type="presOf" srcId="{F6571A43-7CEE-42C7-8478-87ADA1C68542}" destId="{FCDB2EAC-212F-4C2D-9E4E-1E23ED61C0CF}" srcOrd="0" destOrd="0" presId="urn:microsoft.com/office/officeart/2005/8/layout/vList2"/>
    <dgm:cxn modelId="{F103CA71-2ECB-407A-A42E-43FD670043A5}" type="presOf" srcId="{93DF72F0-2E67-4579-A0F4-75D56842FD20}" destId="{D34D3A7D-0799-408C-BA23-6180F49EC5DB}" srcOrd="0" destOrd="1" presId="urn:microsoft.com/office/officeart/2005/8/layout/vList2"/>
    <dgm:cxn modelId="{B025B657-8370-4D7A-9C7F-BE402F1E1C1F}" srcId="{3CC07DE2-7CCC-461E-B9A1-D619C8BAA94A}" destId="{E2CC9537-36A6-4A86-9126-0371C4A8CE79}" srcOrd="2" destOrd="0" parTransId="{162E465B-450D-4F63-8A3D-31CBE332F63F}" sibTransId="{31DC18E5-BDEE-4A1B-BFB4-BE887FB9C578}"/>
    <dgm:cxn modelId="{CDC5B79C-3AC9-4968-9FA0-041FB95E63F6}" srcId="{9F5AA8EC-402E-4CDA-A0EF-A1256A0307CD}" destId="{49DD1B52-C006-4C27-AC31-CC63023B8DEB}" srcOrd="0" destOrd="0" parTransId="{584332D5-8DD0-4D31-9F03-86E9DB7A2718}" sibTransId="{C0C5AACB-C00E-4FB5-9CCB-9B6FA2367EC1}"/>
    <dgm:cxn modelId="{C089B3A9-C186-4321-9F7A-E826BCA03F94}" srcId="{9F5AA8EC-402E-4CDA-A0EF-A1256A0307CD}" destId="{3CC07DE2-7CCC-461E-B9A1-D619C8BAA94A}" srcOrd="1" destOrd="0" parTransId="{FD3ED613-2979-47B8-B4E5-AE715F58663E}" sibTransId="{8C4EBF72-8030-4581-BBAA-2055905EB218}"/>
    <dgm:cxn modelId="{0D52ACBE-F3D9-4885-91CE-2CE990088064}" type="presOf" srcId="{9F5AA8EC-402E-4CDA-A0EF-A1256A0307CD}" destId="{0D316AC8-2AA6-4794-BB2C-4D576B64357A}" srcOrd="0" destOrd="0" presId="urn:microsoft.com/office/officeart/2005/8/layout/vList2"/>
    <dgm:cxn modelId="{B32337C3-8784-4B04-B90F-4485DC63124E}" type="presOf" srcId="{F9710C5A-6864-44A5-85E2-5741137E9074}" destId="{FCDB2EAC-212F-4C2D-9E4E-1E23ED61C0CF}" srcOrd="0" destOrd="1" presId="urn:microsoft.com/office/officeart/2005/8/layout/vList2"/>
    <dgm:cxn modelId="{DADE49D1-347C-4DF4-A038-10A4703936E4}" type="presOf" srcId="{3CC07DE2-7CCC-461E-B9A1-D619C8BAA94A}" destId="{1C37FDAC-E585-4228-9E9B-AB41A1FEEB0C}" srcOrd="0" destOrd="0" presId="urn:microsoft.com/office/officeart/2005/8/layout/vList2"/>
    <dgm:cxn modelId="{21EE7DE3-E668-423F-BA76-C0E234A8B13F}" srcId="{49DD1B52-C006-4C27-AC31-CC63023B8DEB}" destId="{F9710C5A-6864-44A5-85E2-5741137E9074}" srcOrd="1" destOrd="0" parTransId="{B971F54C-F186-4D76-B8BF-D5C795B6E1C8}" sibTransId="{F56DBC98-D0A1-4486-9A01-245B32404308}"/>
    <dgm:cxn modelId="{9D1A91F6-04DC-420E-A03D-9E94148DA55B}" srcId="{3CC07DE2-7CCC-461E-B9A1-D619C8BAA94A}" destId="{93DF72F0-2E67-4579-A0F4-75D56842FD20}" srcOrd="1" destOrd="0" parTransId="{1519E689-9267-40AB-9E1A-8D0403AE627C}" sibTransId="{372BA8C0-01F8-426E-9F13-21938F15F505}"/>
    <dgm:cxn modelId="{8BB3AFFA-0596-41A4-AF50-0B20A93408BA}" srcId="{3CC07DE2-7CCC-461E-B9A1-D619C8BAA94A}" destId="{4950D31E-BD80-4487-BB30-B79ABC004D7C}" srcOrd="0" destOrd="0" parTransId="{13A1CDA5-1B82-42A9-B909-5B5F33F84805}" sibTransId="{C90BDD39-750C-4632-9D8E-C9A58EE0086A}"/>
    <dgm:cxn modelId="{9C48F7EB-120F-4255-B2D2-4F90E6CEF4F8}" type="presParOf" srcId="{0D316AC8-2AA6-4794-BB2C-4D576B64357A}" destId="{5878813F-0D93-4595-8F5A-EE77C2CA220F}" srcOrd="0" destOrd="0" presId="urn:microsoft.com/office/officeart/2005/8/layout/vList2"/>
    <dgm:cxn modelId="{CEE55EE1-9293-4A25-9AE8-F32EE2FEE0A9}" type="presParOf" srcId="{0D316AC8-2AA6-4794-BB2C-4D576B64357A}" destId="{FCDB2EAC-212F-4C2D-9E4E-1E23ED61C0CF}" srcOrd="1" destOrd="0" presId="urn:microsoft.com/office/officeart/2005/8/layout/vList2"/>
    <dgm:cxn modelId="{A93AADD5-9A7C-4A68-89B8-BF738A22C1E9}" type="presParOf" srcId="{0D316AC8-2AA6-4794-BB2C-4D576B64357A}" destId="{1C37FDAC-E585-4228-9E9B-AB41A1FEEB0C}" srcOrd="2" destOrd="0" presId="urn:microsoft.com/office/officeart/2005/8/layout/vList2"/>
    <dgm:cxn modelId="{FF09A0F7-F2C3-4163-AFE2-CDAB4FBA44F6}" type="presParOf" srcId="{0D316AC8-2AA6-4794-BB2C-4D576B64357A}" destId="{D34D3A7D-0799-408C-BA23-6180F49EC5D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8813F-0D93-4595-8F5A-EE77C2CA220F}">
      <dsp:nvSpPr>
        <dsp:cNvPr id="0" name=""/>
        <dsp:cNvSpPr/>
      </dsp:nvSpPr>
      <dsp:spPr>
        <a:xfrm>
          <a:off x="0" y="84239"/>
          <a:ext cx="9985375" cy="6318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b="1" kern="1200" dirty="0">
              <a:solidFill>
                <a:srgbClr val="002060"/>
              </a:solidFill>
            </a:rPr>
            <a:t>MAGNIFICATION  AND  ILLUMINATION</a:t>
          </a:r>
          <a:endParaRPr lang="en-GB" sz="2700" b="1" kern="1200" dirty="0">
            <a:solidFill>
              <a:srgbClr val="002060"/>
            </a:solidFill>
          </a:endParaRPr>
        </a:p>
      </dsp:txBody>
      <dsp:txXfrm>
        <a:off x="30842" y="115081"/>
        <a:ext cx="9923691" cy="570116"/>
      </dsp:txXfrm>
    </dsp:sp>
    <dsp:sp modelId="{FCDB2EAC-212F-4C2D-9E4E-1E23ED61C0CF}">
      <dsp:nvSpPr>
        <dsp:cNvPr id="0" name=""/>
        <dsp:cNvSpPr/>
      </dsp:nvSpPr>
      <dsp:spPr>
        <a:xfrm>
          <a:off x="0" y="716039"/>
          <a:ext cx="9985375" cy="13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03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latin typeface="Calibri" charset="0"/>
            </a:rPr>
            <a:t>The surgical operation microscope provides illumination and magnification and it has fundamentally changed the way endodontic surgery is performed. </a:t>
          </a:r>
          <a:endParaRPr lang="en-GB" sz="2100" kern="1200" dirty="0"/>
        </a:p>
        <a:p>
          <a:pPr marL="228600" lvl="1" indent="-228600" algn="l" defTabSz="933450">
            <a:lnSpc>
              <a:spcPct val="90000"/>
            </a:lnSpc>
            <a:spcBef>
              <a:spcPct val="0"/>
            </a:spcBef>
            <a:spcAft>
              <a:spcPct val="20000"/>
            </a:spcAft>
            <a:buChar char="•"/>
          </a:pPr>
          <a:r>
            <a:rPr lang="en-US" sz="2100" kern="1200" dirty="0">
              <a:latin typeface="Calibri" charset="0"/>
            </a:rPr>
            <a:t>With bright, focused light on an x4 to x31 magnified surgical site, the surgeon can see every detail of the apical structures and can execute treatment more precisely.</a:t>
          </a:r>
          <a:endParaRPr lang="en-GB" sz="2100" kern="1200" dirty="0"/>
        </a:p>
      </dsp:txBody>
      <dsp:txXfrm>
        <a:off x="0" y="716039"/>
        <a:ext cx="9985375" cy="1313414"/>
      </dsp:txXfrm>
    </dsp:sp>
    <dsp:sp modelId="{1C37FDAC-E585-4228-9E9B-AB41A1FEEB0C}">
      <dsp:nvSpPr>
        <dsp:cNvPr id="0" name=""/>
        <dsp:cNvSpPr/>
      </dsp:nvSpPr>
      <dsp:spPr>
        <a:xfrm>
          <a:off x="0" y="2029454"/>
          <a:ext cx="9985375" cy="63180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b="1" kern="1200" dirty="0">
              <a:solidFill>
                <a:srgbClr val="002060"/>
              </a:solidFill>
            </a:rPr>
            <a:t>INSTRUMENTATION</a:t>
          </a:r>
          <a:endParaRPr lang="en-GB" sz="2700" b="1" kern="1200" dirty="0">
            <a:solidFill>
              <a:srgbClr val="002060"/>
            </a:solidFill>
          </a:endParaRPr>
        </a:p>
      </dsp:txBody>
      <dsp:txXfrm>
        <a:off x="30842" y="2060296"/>
        <a:ext cx="9923691" cy="570116"/>
      </dsp:txXfrm>
    </dsp:sp>
    <dsp:sp modelId="{D34D3A7D-0799-408C-BA23-6180F49EC5DB}">
      <dsp:nvSpPr>
        <dsp:cNvPr id="0" name=""/>
        <dsp:cNvSpPr/>
      </dsp:nvSpPr>
      <dsp:spPr>
        <a:xfrm>
          <a:off x="0" y="2661254"/>
          <a:ext cx="9985375"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03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latin typeface="Calibri" charset="0"/>
            </a:rPr>
            <a:t> Working in a magnified surgical site requires a different set of surgical instruments. </a:t>
          </a:r>
          <a:endParaRPr lang="en-GB" sz="2100" kern="1200" dirty="0"/>
        </a:p>
        <a:p>
          <a:pPr marL="228600" lvl="1" indent="-228600" algn="l" defTabSz="933450">
            <a:lnSpc>
              <a:spcPct val="90000"/>
            </a:lnSpc>
            <a:spcBef>
              <a:spcPct val="0"/>
            </a:spcBef>
            <a:spcAft>
              <a:spcPct val="20000"/>
            </a:spcAft>
            <a:buChar char="•"/>
          </a:pPr>
          <a:r>
            <a:rPr lang="en-US" sz="2100" kern="1200">
              <a:latin typeface="Calibri" charset="0"/>
            </a:rPr>
            <a:t>Ultrasonic tips, condensers, pluggers, curettes, and mirrors were reduced in size to comfortably fit into an osteotomy no larger than 5 mm to gain access to the canals.</a:t>
          </a:r>
          <a:endParaRPr lang="en-US" sz="2100" kern="1200" dirty="0">
            <a:latin typeface="Calibri" charset="0"/>
          </a:endParaRPr>
        </a:p>
        <a:p>
          <a:pPr marL="228600" lvl="1" indent="-228600" algn="l" defTabSz="933450">
            <a:lnSpc>
              <a:spcPct val="90000"/>
            </a:lnSpc>
            <a:spcBef>
              <a:spcPct val="0"/>
            </a:spcBef>
            <a:spcAft>
              <a:spcPct val="20000"/>
            </a:spcAft>
            <a:buChar char="•"/>
          </a:pPr>
          <a:endParaRPr lang="en-GB" sz="2100" kern="1200" dirty="0"/>
        </a:p>
      </dsp:txBody>
      <dsp:txXfrm>
        <a:off x="0" y="2661254"/>
        <a:ext cx="9985375" cy="13693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D2BFA-6D1C-4D79-B460-577FF166B018}"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A0276-568E-432D-8D4F-A39621C9CAE8}" type="slidenum">
              <a:rPr lang="en-US" smtClean="0"/>
              <a:t>‹#›</a:t>
            </a:fld>
            <a:endParaRPr lang="en-US"/>
          </a:p>
        </p:txBody>
      </p:sp>
    </p:spTree>
    <p:extLst>
      <p:ext uri="{BB962C8B-B14F-4D97-AF65-F5344CB8AC3E}">
        <p14:creationId xmlns:p14="http://schemas.microsoft.com/office/powerpoint/2010/main" val="274345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xfrm>
            <a:off x="836613" y="1143000"/>
            <a:ext cx="5184775" cy="3086100"/>
          </a:xfrm>
          <a:ln/>
        </p:spPr>
      </p:sp>
      <p:sp>
        <p:nvSpPr>
          <p:cNvPr id="309251" name="Notes Placeholder 2"/>
          <p:cNvSpPr>
            <a:spLocks noGrp="1"/>
          </p:cNvSpPr>
          <p:nvPr>
            <p:ph type="body" idx="1"/>
          </p:nvPr>
        </p:nvSpPr>
        <p:spPr>
          <a:noFill/>
          <a:ln/>
        </p:spPr>
        <p:txBody>
          <a:bodyPr/>
          <a:lstStyle/>
          <a:p>
            <a:pPr eaLnBrk="1" hangingPunct="1"/>
            <a:endParaRPr lang="en-US"/>
          </a:p>
        </p:txBody>
      </p:sp>
      <p:sp>
        <p:nvSpPr>
          <p:cNvPr id="309252"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DD596-61F7-445A-99C9-E65064538F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25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6D915-F9F9-4DA2-A849-E9AF5E723CFF}"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Flatter and thinner than the traditional #15 blade, with a longer and more extended cutting edge, rounded belly, and a more acute taper.</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6D915-F9F9-4DA2-A849-E9AF5E723CFF}"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9032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1" y="0"/>
            <a:ext cx="12192000" cy="4572000"/>
          </a:xfrm>
          <a:prstGeom prst="rect">
            <a:avLst/>
          </a:prstGeom>
        </p:spPr>
      </p:pic>
      <p:sp>
        <p:nvSpPr>
          <p:cNvPr id="4" name="Date Placeholder 3"/>
          <p:cNvSpPr>
            <a:spLocks noGrp="1"/>
          </p:cNvSpPr>
          <p:nvPr>
            <p:ph type="dt" sz="half" idx="10"/>
          </p:nvPr>
        </p:nvSpPr>
        <p:spPr/>
        <p:txBody>
          <a:bodyPr/>
          <a:lstStyle/>
          <a:p>
            <a:fld id="{4CA92122-EF3F-4F49-A1F3-B0F87D4FBC7F}" type="datetime1">
              <a:rPr lang="en-IN" smtClean="0"/>
              <a:pPr/>
              <a:t>18-04-2023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C6455-5217-634E-8837-DE300FEFBBA5}" type="slidenum">
              <a:rPr lang="en-US" smtClean="0"/>
              <a:pPr/>
              <a:t>‹#›</a:t>
            </a:fld>
            <a:endParaRPr lang="en-US"/>
          </a:p>
        </p:txBody>
      </p:sp>
      <p:sp>
        <p:nvSpPr>
          <p:cNvPr id="3" name="Subtitle 2"/>
          <p:cNvSpPr>
            <a:spLocks noGrp="1"/>
          </p:cNvSpPr>
          <p:nvPr>
            <p:ph type="subTitle" idx="1"/>
          </p:nvPr>
        </p:nvSpPr>
        <p:spPr>
          <a:xfrm>
            <a:off x="1625600" y="3886200"/>
            <a:ext cx="8534401"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1" y="2007890"/>
            <a:ext cx="10363200" cy="1470025"/>
          </a:xfrm>
        </p:spPr>
        <p:txBody>
          <a:bodyPr/>
          <a:lstStyle>
            <a:lvl1pPr algn="ctr">
              <a:defRPr sz="3200"/>
            </a:lvl1pPr>
          </a:lstStyle>
          <a:p>
            <a:r>
              <a:rPr lang="en-US"/>
              <a:t>Click to edit Master title style</a:t>
            </a:r>
            <a:endParaRPr lang="en-US" dirty="0"/>
          </a:p>
        </p:txBody>
      </p:sp>
    </p:spTree>
    <p:extLst>
      <p:ext uri="{BB962C8B-B14F-4D97-AF65-F5344CB8AC3E}">
        <p14:creationId xmlns:p14="http://schemas.microsoft.com/office/powerpoint/2010/main" val="3483232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EEAB7-F6BD-D649-8771-AD5CEF76DD8C}" type="datetime1">
              <a:rPr lang="en-IN" smtClean="0"/>
              <a:pPr/>
              <a:t>18-04-2023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194741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FCF26-7121-2B49-ABEE-D0AA9D7DECFC}" type="datetime1">
              <a:rPr lang="en-IN" smtClean="0"/>
              <a:pPr/>
              <a:t>18-04-2023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234982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1"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469D20EC-739B-504A-A725-6E87C94952C0}" type="datetime1">
              <a:rPr lang="en-IN" smtClean="0"/>
              <a:pPr/>
              <a:t>18-04-2023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C6455-5217-634E-8837-DE300FEFBBA5}" type="slidenum">
              <a:rPr lang="en-US" smtClean="0"/>
              <a:pPr/>
              <a:t>‹#›</a:t>
            </a:fld>
            <a:endParaRPr lang="en-US"/>
          </a:p>
        </p:txBody>
      </p:sp>
      <p:sp>
        <p:nvSpPr>
          <p:cNvPr id="8" name="Content Placeholder 7"/>
          <p:cNvSpPr>
            <a:spLocks noGrp="1"/>
          </p:cNvSpPr>
          <p:nvPr>
            <p:ph sz="quarter" idx="13"/>
          </p:nvPr>
        </p:nvSpPr>
        <p:spPr>
          <a:xfrm>
            <a:off x="812801"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015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7"/>
            <a:ext cx="10513484"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40"/>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6A294-7715-5243-8AB7-6A00D307C028}" type="datetime1">
              <a:rPr lang="en-IN" smtClean="0"/>
              <a:pPr/>
              <a:t>18-04-2023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331866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1"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1" y="274638"/>
            <a:ext cx="105664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1E206908-3EF2-8A42-BA92-5D71A1BD1940}" type="datetime1">
              <a:rPr lang="en-IN" smtClean="0"/>
              <a:pPr/>
              <a:t>18-04-2023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49104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1"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1"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1"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655F3BB-A741-8E42-AC96-1291F82DE2D8}" type="datetime1">
              <a:rPr lang="en-IN" smtClean="0"/>
              <a:pPr/>
              <a:t>18-04-2023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122274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1" y="274638"/>
            <a:ext cx="105664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2ACDBF-1745-6445-A968-3434D859F77B}" type="datetime1">
              <a:rPr lang="en-IN" smtClean="0"/>
              <a:pPr/>
              <a:t>18-04-2023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294011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357B9-5589-7746-B484-1F69196E6607}" type="datetime1">
              <a:rPr lang="en-IN" smtClean="0"/>
              <a:pPr/>
              <a:t>18-04-2023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210473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16864" y="2547893"/>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0E14D-3777-4041-915A-7042DDB9E220}" type="datetime1">
              <a:rPr lang="en-IN" smtClean="0"/>
              <a:pPr/>
              <a:t>18-04-2023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231494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1" y="0"/>
            <a:ext cx="12192000" cy="6858000"/>
          </a:xfrm>
          <a:prstGeom prst="rect">
            <a:avLst/>
          </a:prstGeom>
        </p:spPr>
      </p:pic>
      <p:sp>
        <p:nvSpPr>
          <p:cNvPr id="2" name="Title 1"/>
          <p:cNvSpPr>
            <a:spLocks noGrp="1"/>
          </p:cNvSpPr>
          <p:nvPr>
            <p:ph type="title"/>
          </p:nvPr>
        </p:nvSpPr>
        <p:spPr>
          <a:xfrm>
            <a:off x="812801"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12801" y="2547892"/>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9518D5-5CFB-774A-A31B-CBC00244143F}" type="datetime1">
              <a:rPr lang="en-IN" smtClean="0"/>
              <a:pPr/>
              <a:t>18-04-2023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425707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1" y="0"/>
            <a:ext cx="12192000" cy="6858000"/>
          </a:xfrm>
          <a:prstGeom prst="rect">
            <a:avLst/>
          </a:prstGeom>
        </p:spPr>
      </p:pic>
      <p:sp>
        <p:nvSpPr>
          <p:cNvPr id="2" name="Title Placeholder 1"/>
          <p:cNvSpPr>
            <a:spLocks noGrp="1"/>
          </p:cNvSpPr>
          <p:nvPr>
            <p:ph type="title"/>
          </p:nvPr>
        </p:nvSpPr>
        <p:spPr>
          <a:xfrm>
            <a:off x="812801"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1" y="1600202"/>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0" y="6356352"/>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B155831-1BF0-468E-B325-1BE174C1E82D}" type="datetimeFigureOut">
              <a:rPr lang="en-IN" smtClean="0"/>
              <a:pPr/>
              <a:t>18-04-2023</a:t>
            </a:fld>
            <a:endParaRPr lang="en-IN"/>
          </a:p>
        </p:txBody>
      </p:sp>
      <p:sp>
        <p:nvSpPr>
          <p:cNvPr id="5" name="Footer Placeholder 4"/>
          <p:cNvSpPr>
            <a:spLocks noGrp="1"/>
          </p:cNvSpPr>
          <p:nvPr>
            <p:ph type="ftr" sz="quarter" idx="3"/>
          </p:nvPr>
        </p:nvSpPr>
        <p:spPr>
          <a:xfrm>
            <a:off x="812800" y="6356352"/>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IN"/>
          </a:p>
        </p:txBody>
      </p:sp>
      <p:sp>
        <p:nvSpPr>
          <p:cNvPr id="6" name="Slide Number Placeholder 5"/>
          <p:cNvSpPr>
            <a:spLocks noGrp="1"/>
          </p:cNvSpPr>
          <p:nvPr>
            <p:ph type="sldNum" sz="quarter" idx="4"/>
          </p:nvPr>
        </p:nvSpPr>
        <p:spPr>
          <a:xfrm>
            <a:off x="10058401" y="6356352"/>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E8C72535-9F24-411D-89ED-5DF1FCF7A422}" type="slidenum">
              <a:rPr lang="en-IN" smtClean="0"/>
              <a:pPr/>
              <a:t>‹#›</a:t>
            </a:fld>
            <a:endParaRPr lang="en-IN"/>
          </a:p>
        </p:txBody>
      </p:sp>
    </p:spTree>
    <p:extLst>
      <p:ext uri="{BB962C8B-B14F-4D97-AF65-F5344CB8AC3E}">
        <p14:creationId xmlns:p14="http://schemas.microsoft.com/office/powerpoint/2010/main" val="953437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oleObject" Target="../embeddings/oleObject1.bin"/><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Book Antiqua" panose="02040602050305030304" pitchFamily="18" charset="0"/>
                <a:ea typeface="+mn-ea"/>
                <a:cs typeface="+mn-cs"/>
              </a:rPr>
              <a:t>RUNGTA COLLEGE OF DENTAL SCIENCES &amp; RESEARCH </a:t>
            </a:r>
          </a:p>
        </p:txBody>
      </p:sp>
      <p:sp>
        <p:nvSpPr>
          <p:cNvPr id="4" name="TextBox 3"/>
          <p:cNvSpPr txBox="1"/>
          <p:nvPr/>
        </p:nvSpPr>
        <p:spPr>
          <a:xfrm>
            <a:off x="145141" y="2467428"/>
            <a:ext cx="89801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Book Antiqua" panose="02040602050305030304" pitchFamily="18" charset="0"/>
                <a:ea typeface="+mn-ea"/>
                <a:cs typeface="+mn-cs"/>
              </a:rPr>
              <a:t>TITLE OF THE TOPIC- </a:t>
            </a:r>
            <a:r>
              <a:rPr lang="en-US" sz="2800" dirty="0">
                <a:solidFill>
                  <a:srgbClr val="FF0000"/>
                </a:solidFill>
                <a:latin typeface="Book Antiqua" panose="02040602050305030304" pitchFamily="18" charset="0"/>
              </a:rPr>
              <a:t>ENDODONTIC SURGERY</a:t>
            </a:r>
            <a:r>
              <a:rPr kumimoji="0" lang="en-US" sz="2800" b="0" i="0" u="none" strike="noStrike" kern="1200" cap="none" spc="0" normalizeH="0" baseline="0" noProof="0" dirty="0">
                <a:ln>
                  <a:noFill/>
                </a:ln>
                <a:solidFill>
                  <a:srgbClr val="FF0000"/>
                </a:solidFill>
                <a:effectLst/>
                <a:uLnTx/>
                <a:uFillTx/>
                <a:latin typeface="Book Antiqua" panose="02040602050305030304" pitchFamily="18" charset="0"/>
                <a:ea typeface="+mn-ea"/>
                <a:cs typeface="+mn-cs"/>
              </a:rPr>
              <a:t> </a:t>
            </a:r>
          </a:p>
        </p:txBody>
      </p:sp>
      <p:sp>
        <p:nvSpPr>
          <p:cNvPr id="6" name="TextBox 5"/>
          <p:cNvSpPr txBox="1"/>
          <p:nvPr/>
        </p:nvSpPr>
        <p:spPr>
          <a:xfrm>
            <a:off x="268514" y="5229808"/>
            <a:ext cx="1139371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Book Antiqua" panose="02040602050305030304" pitchFamily="18" charset="0"/>
                <a:ea typeface="+mn-ea"/>
                <a:cs typeface="+mn-cs"/>
              </a:rPr>
              <a:t>DEPARTMENT OF –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95863-2509-495E-A4D3-2D1EB08AA326}" type="slidenum">
              <a:rPr kumimoji="0" lang="en-US" sz="1200" b="0" i="0" u="none" strike="noStrike" kern="1200" cap="none" spc="0" normalizeH="0" baseline="0" noProof="0" smtClean="0">
                <a:ln>
                  <a:noFill/>
                </a:ln>
                <a:solidFill>
                  <a:srgbClr val="FF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27" y="-214338"/>
            <a:ext cx="9361685" cy="1106723"/>
          </a:xfrm>
        </p:spPr>
        <p:txBody>
          <a:bodyPr/>
          <a:lstStyle/>
          <a:p>
            <a:r>
              <a:rPr lang="en-IN" b="1" dirty="0">
                <a:solidFill>
                  <a:srgbClr val="FFC000"/>
                </a:solidFill>
              </a:rPr>
              <a:t>Surgical Access</a:t>
            </a:r>
          </a:p>
        </p:txBody>
      </p:sp>
      <p:sp>
        <p:nvSpPr>
          <p:cNvPr id="3" name="Content Placeholder 2"/>
          <p:cNvSpPr>
            <a:spLocks noGrp="1"/>
          </p:cNvSpPr>
          <p:nvPr>
            <p:ph sz="quarter" idx="4294967295"/>
          </p:nvPr>
        </p:nvSpPr>
        <p:spPr>
          <a:xfrm>
            <a:off x="623016" y="838612"/>
            <a:ext cx="10421213" cy="1698526"/>
          </a:xfrm>
          <a:prstGeom prst="rect">
            <a:avLst/>
          </a:prstGeom>
        </p:spPr>
        <p:txBody>
          <a:bodyPr>
            <a:normAutofit lnSpcReduction="10000"/>
          </a:bodyPr>
          <a:lstStyle/>
          <a:p>
            <a:r>
              <a:rPr lang="en-IN" sz="2200" dirty="0"/>
              <a:t>The goals of </a:t>
            </a:r>
            <a:r>
              <a:rPr lang="en-IN" sz="2200" dirty="0" err="1"/>
              <a:t>periradicular</a:t>
            </a:r>
            <a:r>
              <a:rPr lang="en-IN" sz="2200" dirty="0"/>
              <a:t> surgery are to </a:t>
            </a:r>
            <a:r>
              <a:rPr lang="en-IN" sz="2200" dirty="0">
                <a:solidFill>
                  <a:srgbClr val="0070C0"/>
                </a:solidFill>
              </a:rPr>
              <a:t>access</a:t>
            </a:r>
            <a:r>
              <a:rPr lang="en-IN" sz="2200" dirty="0"/>
              <a:t> the affected area, remove the </a:t>
            </a:r>
            <a:r>
              <a:rPr lang="en-IN" sz="2200" dirty="0">
                <a:solidFill>
                  <a:srgbClr val="0070C0"/>
                </a:solidFill>
              </a:rPr>
              <a:t>diseased tissu</a:t>
            </a:r>
            <a:r>
              <a:rPr lang="en-IN" sz="2200" dirty="0"/>
              <a:t>e, evaluate the </a:t>
            </a:r>
            <a:r>
              <a:rPr lang="en-IN" sz="2200" dirty="0">
                <a:solidFill>
                  <a:srgbClr val="0070C0"/>
                </a:solidFill>
              </a:rPr>
              <a:t>root circumference </a:t>
            </a:r>
            <a:r>
              <a:rPr lang="en-IN" sz="2200" dirty="0"/>
              <a:t>and root canal system, and place a </a:t>
            </a:r>
            <a:r>
              <a:rPr lang="en-IN" sz="2200" dirty="0">
                <a:solidFill>
                  <a:srgbClr val="0070C0"/>
                </a:solidFill>
              </a:rPr>
              <a:t>biocompatible seal </a:t>
            </a:r>
            <a:r>
              <a:rPr lang="en-IN" sz="2200" dirty="0"/>
              <a:t>in the form of a root-end filling that can stimulate regeneration of the </a:t>
            </a:r>
            <a:r>
              <a:rPr lang="en-IN" sz="2200" dirty="0" err="1"/>
              <a:t>periodontium</a:t>
            </a:r>
            <a:r>
              <a:rPr lang="en-IN" sz="2200" dirty="0"/>
              <a:t>. The formation of new </a:t>
            </a:r>
            <a:r>
              <a:rPr lang="en-IN" sz="2200" dirty="0" err="1"/>
              <a:t>cementum</a:t>
            </a:r>
            <a:r>
              <a:rPr lang="en-IN" sz="2200" dirty="0"/>
              <a:t> on the surgically exposed root surface and on the root-end filling material is essential to regeneration of the </a:t>
            </a:r>
            <a:r>
              <a:rPr lang="en-IN" sz="2200" dirty="0" err="1"/>
              <a:t>periodontium</a:t>
            </a:r>
            <a:r>
              <a:rPr lang="en-IN" sz="2200" dirty="0"/>
              <a:t>.</a:t>
            </a:r>
          </a:p>
          <a:p>
            <a:endParaRPr lang="en-IN" dirty="0"/>
          </a:p>
        </p:txBody>
      </p:sp>
      <p:sp>
        <p:nvSpPr>
          <p:cNvPr id="4" name="TextBox 3"/>
          <p:cNvSpPr txBox="1"/>
          <p:nvPr/>
        </p:nvSpPr>
        <p:spPr>
          <a:xfrm>
            <a:off x="8184377" y="6248429"/>
            <a:ext cx="1800324" cy="246221"/>
          </a:xfrm>
          <a:prstGeom prst="rect">
            <a:avLst/>
          </a:prstGeom>
          <a:noFill/>
        </p:spPr>
        <p:txBody>
          <a:bodyPr wrap="square" rtlCol="0">
            <a:spAutoFit/>
          </a:bodyPr>
          <a:lstStyle/>
          <a:p>
            <a:r>
              <a:rPr lang="en-US" sz="1000" dirty="0">
                <a:solidFill>
                  <a:srgbClr val="FF0000"/>
                </a:solidFill>
                <a:latin typeface="Arial Narrow"/>
              </a:rPr>
              <a:t>Cohen 10ed</a:t>
            </a:r>
          </a:p>
        </p:txBody>
      </p:sp>
      <p:sp>
        <p:nvSpPr>
          <p:cNvPr id="5" name="Content Placeholder 2"/>
          <p:cNvSpPr txBox="1">
            <a:spLocks/>
          </p:cNvSpPr>
          <p:nvPr/>
        </p:nvSpPr>
        <p:spPr>
          <a:xfrm>
            <a:off x="919857" y="2537138"/>
            <a:ext cx="10402231" cy="354171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7E97AD"/>
              </a:buClr>
            </a:pPr>
            <a:r>
              <a:rPr lang="en-IN" sz="2000" dirty="0">
                <a:solidFill>
                  <a:srgbClr val="FFFFFF"/>
                </a:solidFill>
                <a:latin typeface="Arial Narrow"/>
              </a:rPr>
              <a:t>Several general principles are important for designing the access to a diseased region:</a:t>
            </a:r>
          </a:p>
          <a:p>
            <a:pPr>
              <a:buClr>
                <a:srgbClr val="7E97AD"/>
              </a:buClr>
            </a:pPr>
            <a:endParaRPr lang="en-IN" sz="2000" dirty="0">
              <a:solidFill>
                <a:srgbClr val="FFFFFF"/>
              </a:solidFill>
              <a:latin typeface="Arial Narrow"/>
            </a:endParaRPr>
          </a:p>
          <a:p>
            <a:pPr>
              <a:buClr>
                <a:srgbClr val="7E97AD"/>
              </a:buClr>
            </a:pPr>
            <a:r>
              <a:rPr lang="en-IN" sz="2000" dirty="0">
                <a:solidFill>
                  <a:srgbClr val="FFFFFF"/>
                </a:solidFill>
                <a:latin typeface="Arial Narrow"/>
              </a:rPr>
              <a:t>1. The surgeon must have a thorough knowledge of the </a:t>
            </a:r>
            <a:r>
              <a:rPr lang="en-IN" sz="2000" dirty="0">
                <a:solidFill>
                  <a:srgbClr val="00B0F0"/>
                </a:solidFill>
                <a:latin typeface="Arial Narrow"/>
              </a:rPr>
              <a:t>anatomic structures </a:t>
            </a:r>
            <a:r>
              <a:rPr lang="en-IN" sz="2000" dirty="0">
                <a:solidFill>
                  <a:srgbClr val="FFFFFF"/>
                </a:solidFill>
                <a:latin typeface="Arial Narrow"/>
              </a:rPr>
              <a:t>in relation to each other, including tooth anatomy.</a:t>
            </a:r>
          </a:p>
          <a:p>
            <a:pPr>
              <a:buClr>
                <a:srgbClr val="7E97AD"/>
              </a:buClr>
            </a:pPr>
            <a:r>
              <a:rPr lang="en-IN" sz="2000" dirty="0">
                <a:solidFill>
                  <a:srgbClr val="FFFFFF"/>
                </a:solidFill>
                <a:latin typeface="Arial Narrow"/>
              </a:rPr>
              <a:t>2. The surgeon must be able to </a:t>
            </a:r>
            <a:r>
              <a:rPr lang="en-IN" sz="2000" dirty="0">
                <a:solidFill>
                  <a:srgbClr val="00B0F0"/>
                </a:solidFill>
                <a:latin typeface="Arial Narrow"/>
              </a:rPr>
              <a:t>visualize the 3D nature </a:t>
            </a:r>
            <a:r>
              <a:rPr lang="en-IN" sz="2000" dirty="0">
                <a:solidFill>
                  <a:srgbClr val="FFFFFF"/>
                </a:solidFill>
                <a:latin typeface="Arial Narrow"/>
              </a:rPr>
              <a:t>of the structures in the soft and hard tissue (this reduces unnecessary tissue damage).</a:t>
            </a:r>
          </a:p>
          <a:p>
            <a:pPr>
              <a:buClr>
                <a:srgbClr val="7E97AD"/>
              </a:buClr>
            </a:pPr>
            <a:r>
              <a:rPr lang="en-IN" sz="2000" dirty="0">
                <a:solidFill>
                  <a:srgbClr val="FFFFFF"/>
                </a:solidFill>
                <a:latin typeface="Arial Narrow"/>
              </a:rPr>
              <a:t>3. The trauma of the surgical procedure itself must be minimized, which includes the </a:t>
            </a:r>
            <a:r>
              <a:rPr lang="en-IN" sz="2000" dirty="0">
                <a:solidFill>
                  <a:srgbClr val="00B0F0"/>
                </a:solidFill>
                <a:latin typeface="Arial Narrow"/>
              </a:rPr>
              <a:t>preservation of tooth and supporting structures</a:t>
            </a:r>
            <a:r>
              <a:rPr lang="en-IN" sz="2000" dirty="0">
                <a:solidFill>
                  <a:srgbClr val="FFFFFF"/>
                </a:solidFill>
                <a:latin typeface="Arial Narrow"/>
              </a:rPr>
              <a:t>.</a:t>
            </a:r>
          </a:p>
          <a:p>
            <a:pPr>
              <a:buClr>
                <a:srgbClr val="7E97AD"/>
              </a:buClr>
            </a:pPr>
            <a:r>
              <a:rPr lang="en-IN" sz="2000" dirty="0">
                <a:solidFill>
                  <a:srgbClr val="FFFFFF"/>
                </a:solidFill>
                <a:latin typeface="Arial Narrow"/>
              </a:rPr>
              <a:t>4. The tissue and instruments must be manipulated within a limited space, with the aim of </a:t>
            </a:r>
            <a:r>
              <a:rPr lang="en-IN" sz="2000" dirty="0">
                <a:solidFill>
                  <a:srgbClr val="00B0F0"/>
                </a:solidFill>
                <a:latin typeface="Arial Narrow"/>
              </a:rPr>
              <a:t>removing diseased tissues and retaining healthy tissues</a:t>
            </a:r>
            <a:r>
              <a:rPr lang="en-IN" sz="2000" dirty="0">
                <a:solidFill>
                  <a:srgbClr val="FFFFFF"/>
                </a:solidFill>
                <a:latin typeface="Arial Narrow"/>
              </a:rPr>
              <a:t>.</a:t>
            </a:r>
          </a:p>
        </p:txBody>
      </p:sp>
    </p:spTree>
    <p:extLst>
      <p:ext uri="{BB962C8B-B14F-4D97-AF65-F5344CB8AC3E}">
        <p14:creationId xmlns:p14="http://schemas.microsoft.com/office/powerpoint/2010/main" val="77073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232" y="247461"/>
            <a:ext cx="9361685" cy="1145717"/>
          </a:xfrm>
        </p:spPr>
        <p:txBody>
          <a:bodyPr/>
          <a:lstStyle/>
          <a:p>
            <a:r>
              <a:rPr lang="en-IN" b="1" i="1" dirty="0">
                <a:solidFill>
                  <a:srgbClr val="FFC000"/>
                </a:solidFill>
              </a:rPr>
              <a:t>Soft-Tissue Access</a:t>
            </a:r>
            <a:endParaRPr lang="en-IN" b="1" dirty="0">
              <a:solidFill>
                <a:srgbClr val="FFC000"/>
              </a:solidFill>
            </a:endParaRPr>
          </a:p>
        </p:txBody>
      </p:sp>
      <p:sp>
        <p:nvSpPr>
          <p:cNvPr id="3" name="Content Placeholder 2"/>
          <p:cNvSpPr>
            <a:spLocks noGrp="1"/>
          </p:cNvSpPr>
          <p:nvPr>
            <p:ph sz="quarter" idx="4294967295"/>
          </p:nvPr>
        </p:nvSpPr>
        <p:spPr>
          <a:xfrm>
            <a:off x="858822" y="1566294"/>
            <a:ext cx="10313592" cy="3541714"/>
          </a:xfrm>
          <a:prstGeom prst="rect">
            <a:avLst/>
          </a:prstGeom>
        </p:spPr>
        <p:txBody>
          <a:bodyPr>
            <a:noAutofit/>
          </a:bodyPr>
          <a:lstStyle/>
          <a:p>
            <a:pPr algn="just"/>
            <a:r>
              <a:rPr lang="en-IN" dirty="0"/>
              <a:t>In designing the soft-tissue access window to the diseased tissue, the surgeon must take into consideration various anatomic features, such as </a:t>
            </a:r>
            <a:r>
              <a:rPr lang="en-IN" dirty="0" err="1">
                <a:solidFill>
                  <a:srgbClr val="00B0F0"/>
                </a:solidFill>
              </a:rPr>
              <a:t>frenum</a:t>
            </a:r>
            <a:r>
              <a:rPr lang="en-IN" dirty="0">
                <a:solidFill>
                  <a:srgbClr val="00B0F0"/>
                </a:solidFill>
              </a:rPr>
              <a:t>-muscle attachments, the width of attached </a:t>
            </a:r>
            <a:r>
              <a:rPr lang="en-IN" dirty="0" err="1">
                <a:solidFill>
                  <a:srgbClr val="00B0F0"/>
                </a:solidFill>
              </a:rPr>
              <a:t>gingiva</a:t>
            </a:r>
            <a:r>
              <a:rPr lang="en-IN" dirty="0">
                <a:solidFill>
                  <a:srgbClr val="00B0F0"/>
                </a:solidFill>
              </a:rPr>
              <a:t>, papillary height and width, bone eminence, and crown margins</a:t>
            </a:r>
            <a:r>
              <a:rPr lang="en-IN" dirty="0"/>
              <a:t>.</a:t>
            </a:r>
          </a:p>
          <a:p>
            <a:pPr algn="just"/>
            <a:r>
              <a:rPr lang="en-IN" dirty="0"/>
              <a:t>The </a:t>
            </a:r>
            <a:r>
              <a:rPr lang="en-IN" dirty="0" err="1">
                <a:solidFill>
                  <a:srgbClr val="FF0000"/>
                </a:solidFill>
              </a:rPr>
              <a:t>supraperiosteal</a:t>
            </a:r>
            <a:r>
              <a:rPr lang="en-IN" dirty="0">
                <a:solidFill>
                  <a:srgbClr val="FF0000"/>
                </a:solidFill>
              </a:rPr>
              <a:t> blood vessels </a:t>
            </a:r>
            <a:r>
              <a:rPr lang="en-IN" dirty="0"/>
              <a:t>of the attached </a:t>
            </a:r>
            <a:r>
              <a:rPr lang="en-IN" dirty="0" err="1"/>
              <a:t>gingiva</a:t>
            </a:r>
            <a:r>
              <a:rPr lang="en-IN" dirty="0"/>
              <a:t> extend from the alveolar mucosa and run </a:t>
            </a:r>
            <a:r>
              <a:rPr lang="en-IN" dirty="0">
                <a:solidFill>
                  <a:srgbClr val="FF0000"/>
                </a:solidFill>
              </a:rPr>
              <a:t>parallel</a:t>
            </a:r>
            <a:r>
              <a:rPr lang="en-IN" dirty="0"/>
              <a:t> to the long axis of the teeth, lying in the reticular layer superficial to the </a:t>
            </a:r>
            <a:r>
              <a:rPr lang="en-IN" dirty="0" err="1"/>
              <a:t>periosteum</a:t>
            </a:r>
            <a:r>
              <a:rPr lang="en-IN" dirty="0"/>
              <a:t>.</a:t>
            </a:r>
          </a:p>
          <a:p>
            <a:pPr algn="just"/>
            <a:r>
              <a:rPr lang="en-IN" dirty="0"/>
              <a:t>A </a:t>
            </a:r>
            <a:r>
              <a:rPr lang="en-IN" dirty="0">
                <a:solidFill>
                  <a:srgbClr val="00B0F0"/>
                </a:solidFill>
              </a:rPr>
              <a:t>vertical (rather than an angled) </a:t>
            </a:r>
            <a:r>
              <a:rPr lang="en-IN" dirty="0"/>
              <a:t>releasing incision severs fewer vessels, </a:t>
            </a:r>
            <a:r>
              <a:rPr lang="en-IN" dirty="0">
                <a:solidFill>
                  <a:srgbClr val="00B0F0"/>
                </a:solidFill>
              </a:rPr>
              <a:t>reducing the possibility of </a:t>
            </a:r>
            <a:r>
              <a:rPr lang="en-IN" dirty="0" err="1">
                <a:solidFill>
                  <a:srgbClr val="00B0F0"/>
                </a:solidFill>
              </a:rPr>
              <a:t>hemorrhage</a:t>
            </a:r>
            <a:r>
              <a:rPr lang="en-IN" dirty="0"/>
              <a:t>. Also, the blood supply to the tissue coronal to the incision is not compromised, which prevents localized ischemia and sloughing of these tissues. Ultimately, the result is less bleeding during the procedure and enhanced healing. </a:t>
            </a:r>
          </a:p>
        </p:txBody>
      </p:sp>
    </p:spTree>
    <p:extLst>
      <p:ext uri="{BB962C8B-B14F-4D97-AF65-F5344CB8AC3E}">
        <p14:creationId xmlns:p14="http://schemas.microsoft.com/office/powerpoint/2010/main" val="211674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593" y="123490"/>
            <a:ext cx="9361685" cy="617441"/>
          </a:xfrm>
        </p:spPr>
        <p:txBody>
          <a:bodyPr/>
          <a:lstStyle/>
          <a:p>
            <a:r>
              <a:rPr lang="en-IN" b="1" i="1" dirty="0">
                <a:solidFill>
                  <a:srgbClr val="FFC000"/>
                </a:solidFill>
              </a:rPr>
              <a:t>Vertical Incision</a:t>
            </a:r>
            <a:endParaRPr lang="en-IN" b="1" dirty="0">
              <a:solidFill>
                <a:srgbClr val="FFC000"/>
              </a:solidFill>
            </a:endParaRPr>
          </a:p>
        </p:txBody>
      </p:sp>
      <p:sp>
        <p:nvSpPr>
          <p:cNvPr id="3" name="Content Placeholder 2"/>
          <p:cNvSpPr>
            <a:spLocks noGrp="1"/>
          </p:cNvSpPr>
          <p:nvPr>
            <p:ph sz="quarter" idx="4294967295"/>
          </p:nvPr>
        </p:nvSpPr>
        <p:spPr>
          <a:xfrm>
            <a:off x="809589" y="1500174"/>
            <a:ext cx="10478315" cy="4630380"/>
          </a:xfrm>
          <a:prstGeom prst="rect">
            <a:avLst/>
          </a:prstGeom>
        </p:spPr>
        <p:txBody>
          <a:bodyPr>
            <a:noAutofit/>
          </a:bodyPr>
          <a:lstStyle/>
          <a:p>
            <a:pPr algn="just"/>
            <a:r>
              <a:rPr lang="en-IN" sz="2400" dirty="0"/>
              <a:t>The general principles for placement of a vertical relieving incision are:</a:t>
            </a:r>
          </a:p>
          <a:p>
            <a:pPr algn="just"/>
            <a:r>
              <a:rPr lang="en-IN" sz="2400" dirty="0"/>
              <a:t>1. The incision should be made parallel to the </a:t>
            </a:r>
            <a:r>
              <a:rPr lang="en-IN" sz="2400" dirty="0" err="1"/>
              <a:t>supraperiosteal</a:t>
            </a:r>
            <a:r>
              <a:rPr lang="en-IN" sz="2400" dirty="0"/>
              <a:t> vessels in the attached </a:t>
            </a:r>
            <a:r>
              <a:rPr lang="en-IN" sz="2400" dirty="0" err="1"/>
              <a:t>gingiva</a:t>
            </a:r>
            <a:r>
              <a:rPr lang="en-IN" sz="2400" dirty="0"/>
              <a:t> and </a:t>
            </a:r>
            <a:r>
              <a:rPr lang="en-IN" sz="2400" dirty="0" err="1"/>
              <a:t>submucosa</a:t>
            </a:r>
            <a:r>
              <a:rPr lang="en-IN" sz="2400" dirty="0"/>
              <a:t> </a:t>
            </a:r>
          </a:p>
          <a:p>
            <a:pPr algn="just"/>
            <a:r>
              <a:rPr lang="en-IN" sz="2400" dirty="0"/>
              <a:t>2. No cuts should be made across </a:t>
            </a:r>
            <a:r>
              <a:rPr lang="en-IN" sz="2400" dirty="0" err="1"/>
              <a:t>frenum</a:t>
            </a:r>
            <a:r>
              <a:rPr lang="en-IN" sz="2400" dirty="0"/>
              <a:t> and muscle attachments.</a:t>
            </a:r>
          </a:p>
          <a:p>
            <a:pPr algn="just"/>
            <a:r>
              <a:rPr lang="en-IN" sz="2400" dirty="0"/>
              <a:t>3. </a:t>
            </a:r>
            <a:r>
              <a:rPr lang="en-IN" sz="2400" dirty="0" err="1"/>
              <a:t>Frenum</a:t>
            </a:r>
            <a:r>
              <a:rPr lang="en-IN" sz="2400" dirty="0"/>
              <a:t> and muscle attachments should not be located in the reflected tissue if possible.</a:t>
            </a:r>
          </a:p>
          <a:p>
            <a:pPr algn="just"/>
            <a:r>
              <a:rPr lang="en-IN" sz="2400" dirty="0"/>
              <a:t>4. The incision should be placed directly over healthy bone.</a:t>
            </a:r>
          </a:p>
          <a:p>
            <a:pPr algn="just"/>
            <a:r>
              <a:rPr lang="en-IN" sz="2400" dirty="0"/>
              <a:t>5. The incision should not be placed superior to a bony eminence.</a:t>
            </a:r>
          </a:p>
          <a:p>
            <a:pPr algn="just"/>
            <a:r>
              <a:rPr lang="en-IN" sz="2400" dirty="0"/>
              <a:t>6. The </a:t>
            </a:r>
            <a:r>
              <a:rPr lang="en-IN" sz="2400" dirty="0">
                <a:solidFill>
                  <a:srgbClr val="00B0F0"/>
                </a:solidFill>
              </a:rPr>
              <a:t>dental papilla should be included or excluded but not dissected.</a:t>
            </a:r>
          </a:p>
          <a:p>
            <a:pPr algn="just"/>
            <a:r>
              <a:rPr lang="en-IN" sz="2400" dirty="0"/>
              <a:t>7. The incision should extend from the depth of the vestibular </a:t>
            </a:r>
            <a:r>
              <a:rPr lang="en-IN" sz="2400" dirty="0" err="1"/>
              <a:t>sulcus</a:t>
            </a:r>
            <a:r>
              <a:rPr lang="en-IN" sz="2400" dirty="0"/>
              <a:t> to the midpoint between the dental papilla and the horizontal aspect of the buccal gingival </a:t>
            </a:r>
            <a:r>
              <a:rPr lang="en-IN" sz="2400" dirty="0" err="1"/>
              <a:t>sulcus</a:t>
            </a:r>
            <a:r>
              <a:rPr lang="en-IN" sz="2400" dirty="0"/>
              <a:t>.</a:t>
            </a:r>
          </a:p>
        </p:txBody>
      </p:sp>
    </p:spTree>
    <p:extLst>
      <p:ext uri="{BB962C8B-B14F-4D97-AF65-F5344CB8AC3E}">
        <p14:creationId xmlns:p14="http://schemas.microsoft.com/office/powerpoint/2010/main" val="163290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642" y="192275"/>
            <a:ext cx="9361685" cy="596780"/>
          </a:xfrm>
        </p:spPr>
        <p:txBody>
          <a:bodyPr/>
          <a:lstStyle/>
          <a:p>
            <a:r>
              <a:rPr lang="en-IN" b="1" i="1" dirty="0">
                <a:solidFill>
                  <a:srgbClr val="FFC000"/>
                </a:solidFill>
              </a:rPr>
              <a:t>Horizontal Incision</a:t>
            </a:r>
            <a:endParaRPr lang="en-IN" b="1" dirty="0">
              <a:solidFill>
                <a:srgbClr val="FFC000"/>
              </a:solidFill>
            </a:endParaRPr>
          </a:p>
        </p:txBody>
      </p:sp>
      <p:sp>
        <p:nvSpPr>
          <p:cNvPr id="3" name="Content Placeholder 2"/>
          <p:cNvSpPr>
            <a:spLocks noGrp="1"/>
          </p:cNvSpPr>
          <p:nvPr>
            <p:ph sz="quarter" idx="4294967295"/>
          </p:nvPr>
        </p:nvSpPr>
        <p:spPr>
          <a:xfrm>
            <a:off x="550671" y="931560"/>
            <a:ext cx="8861025" cy="5225538"/>
          </a:xfrm>
          <a:prstGeom prst="rect">
            <a:avLst/>
          </a:prstGeom>
        </p:spPr>
        <p:txBody>
          <a:bodyPr>
            <a:noAutofit/>
          </a:bodyPr>
          <a:lstStyle/>
          <a:p>
            <a:r>
              <a:rPr lang="en-IN" dirty="0">
                <a:latin typeface="Times New Roman" panose="02020603050405020304" pitchFamily="18" charset="0"/>
                <a:cs typeface="Times New Roman" panose="02020603050405020304" pitchFamily="18" charset="0"/>
              </a:rPr>
              <a:t>Three types of horizontal incisions</a:t>
            </a:r>
          </a:p>
          <a:p>
            <a:pPr>
              <a:buNone/>
            </a:pPr>
            <a:r>
              <a:rPr lang="en-IN" dirty="0">
                <a:latin typeface="Times New Roman" panose="02020603050405020304" pitchFamily="18" charset="0"/>
                <a:cs typeface="Times New Roman" panose="02020603050405020304" pitchFamily="18" charset="0"/>
              </a:rPr>
              <a:t>♦ An </a:t>
            </a:r>
            <a:r>
              <a:rPr lang="en-IN" dirty="0" err="1">
                <a:solidFill>
                  <a:srgbClr val="00B0F0"/>
                </a:solidFill>
                <a:latin typeface="Times New Roman" panose="02020603050405020304" pitchFamily="18" charset="0"/>
                <a:cs typeface="Times New Roman" panose="02020603050405020304" pitchFamily="18" charset="0"/>
              </a:rPr>
              <a:t>intrasulcular</a:t>
            </a:r>
            <a:r>
              <a:rPr lang="en-IN" dirty="0">
                <a:solidFill>
                  <a:srgbClr val="00B0F0"/>
                </a:solidFill>
                <a:latin typeface="Times New Roman" panose="02020603050405020304" pitchFamily="18" charset="0"/>
                <a:cs typeface="Times New Roman" panose="02020603050405020304" pitchFamily="18" charset="0"/>
              </a:rPr>
              <a:t> incision </a:t>
            </a:r>
            <a:r>
              <a:rPr lang="en-IN" dirty="0">
                <a:latin typeface="Times New Roman" panose="02020603050405020304" pitchFamily="18" charset="0"/>
                <a:cs typeface="Times New Roman" panose="02020603050405020304" pitchFamily="18" charset="0"/>
              </a:rPr>
              <a:t>that includes the dental papilla. This incision extends from the gingival </a:t>
            </a:r>
            <a:r>
              <a:rPr lang="en-IN" dirty="0" err="1">
                <a:latin typeface="Times New Roman" panose="02020603050405020304" pitchFamily="18" charset="0"/>
                <a:cs typeface="Times New Roman" panose="02020603050405020304" pitchFamily="18" charset="0"/>
              </a:rPr>
              <a:t>sulcus</a:t>
            </a:r>
            <a:r>
              <a:rPr lang="en-IN" dirty="0">
                <a:latin typeface="Times New Roman" panose="02020603050405020304" pitchFamily="18" charset="0"/>
                <a:cs typeface="Times New Roman" panose="02020603050405020304" pitchFamily="18" charset="0"/>
              </a:rPr>
              <a:t> through the PDL </a:t>
            </a:r>
            <a:r>
              <a:rPr lang="en-IN" dirty="0" err="1">
                <a:latin typeface="Times New Roman" panose="02020603050405020304" pitchFamily="18" charset="0"/>
                <a:cs typeface="Times New Roman" panose="02020603050405020304" pitchFamily="18" charset="0"/>
              </a:rPr>
              <a:t>fibers</a:t>
            </a:r>
            <a:r>
              <a:rPr lang="en-IN" dirty="0">
                <a:latin typeface="Times New Roman" panose="02020603050405020304" pitchFamily="18" charset="0"/>
                <a:cs typeface="Times New Roman" panose="02020603050405020304" pitchFamily="18" charset="0"/>
              </a:rPr>
              <a:t> and terminates at the </a:t>
            </a:r>
            <a:r>
              <a:rPr lang="en-IN" dirty="0" err="1">
                <a:latin typeface="Times New Roman" panose="02020603050405020304" pitchFamily="18" charset="0"/>
                <a:cs typeface="Times New Roman" panose="02020603050405020304" pitchFamily="18" charset="0"/>
              </a:rPr>
              <a:t>crestal</a:t>
            </a:r>
            <a:r>
              <a:rPr lang="en-IN" dirty="0">
                <a:latin typeface="Times New Roman" panose="02020603050405020304" pitchFamily="18" charset="0"/>
                <a:cs typeface="Times New Roman" panose="02020603050405020304" pitchFamily="18" charset="0"/>
              </a:rPr>
              <a:t> bone of the alveolar bone proper. The incision then passes in a </a:t>
            </a:r>
            <a:r>
              <a:rPr lang="en-IN" dirty="0" err="1">
                <a:latin typeface="Times New Roman" panose="02020603050405020304" pitchFamily="18" charset="0"/>
                <a:cs typeface="Times New Roman" panose="02020603050405020304" pitchFamily="18" charset="0"/>
              </a:rPr>
              <a:t>buccolingual</a:t>
            </a:r>
            <a:r>
              <a:rPr lang="en-IN" dirty="0">
                <a:latin typeface="Times New Roman" panose="02020603050405020304" pitchFamily="18" charset="0"/>
                <a:cs typeface="Times New Roman" panose="02020603050405020304" pitchFamily="18" charset="0"/>
              </a:rPr>
              <a:t> direction adjacent to each tooth of the dental papilla and includes the </a:t>
            </a:r>
            <a:r>
              <a:rPr lang="en-IN" dirty="0" err="1">
                <a:latin typeface="Times New Roman" panose="02020603050405020304" pitchFamily="18" charset="0"/>
                <a:cs typeface="Times New Roman" panose="02020603050405020304" pitchFamily="18" charset="0"/>
              </a:rPr>
              <a:t>midcol</a:t>
            </a:r>
            <a:r>
              <a:rPr lang="en-IN" dirty="0">
                <a:latin typeface="Times New Roman" panose="02020603050405020304" pitchFamily="18" charset="0"/>
                <a:cs typeface="Times New Roman" panose="02020603050405020304" pitchFamily="18" charset="0"/>
              </a:rPr>
              <a:t> region of each dental papilla. The entire dental papilla is completely mobilized.</a:t>
            </a:r>
          </a:p>
          <a:p>
            <a:pPr>
              <a:buNone/>
            </a:pPr>
            <a:r>
              <a:rPr lang="en-IN" dirty="0">
                <a:latin typeface="Times New Roman" panose="02020603050405020304" pitchFamily="18" charset="0"/>
                <a:cs typeface="Times New Roman" panose="02020603050405020304" pitchFamily="18" charset="0"/>
              </a:rPr>
              <a:t>♦ An </a:t>
            </a:r>
            <a:r>
              <a:rPr lang="en-IN" dirty="0" err="1">
                <a:latin typeface="Times New Roman" panose="02020603050405020304" pitchFamily="18" charset="0"/>
                <a:cs typeface="Times New Roman" panose="02020603050405020304" pitchFamily="18" charset="0"/>
              </a:rPr>
              <a:t>intrasulcular</a:t>
            </a:r>
            <a:r>
              <a:rPr lang="en-IN" dirty="0">
                <a:latin typeface="Times New Roman" panose="02020603050405020304" pitchFamily="18" charset="0"/>
                <a:cs typeface="Times New Roman" panose="02020603050405020304" pitchFamily="18" charset="0"/>
              </a:rPr>
              <a:t> incision that excludes the dental papilla (</a:t>
            </a:r>
            <a:r>
              <a:rPr lang="en-IN" dirty="0">
                <a:solidFill>
                  <a:srgbClr val="00B0F0"/>
                </a:solidFill>
                <a:latin typeface="Times New Roman" panose="02020603050405020304" pitchFamily="18" charset="0"/>
                <a:cs typeface="Times New Roman" panose="02020603050405020304" pitchFamily="18" charset="0"/>
              </a:rPr>
              <a:t>papillary-based incision</a:t>
            </a:r>
            <a:r>
              <a:rPr lang="en-IN" dirty="0">
                <a:latin typeface="Times New Roman" panose="02020603050405020304" pitchFamily="18" charset="0"/>
                <a:cs typeface="Times New Roman" panose="02020603050405020304" pitchFamily="18" charset="0"/>
              </a:rPr>
              <a:t>). This technique consists of a shallow first incision at the base of the papilla and a second incision directed to the crestal bone.</a:t>
            </a:r>
          </a:p>
          <a:p>
            <a:pPr>
              <a:buClrTx/>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An incision made in the attached gingiva (a </a:t>
            </a:r>
            <a:r>
              <a:rPr lang="en-IN" dirty="0" err="1">
                <a:solidFill>
                  <a:srgbClr val="00B0F0"/>
                </a:solidFill>
                <a:latin typeface="Times New Roman" panose="02020603050405020304" pitchFamily="18" charset="0"/>
                <a:cs typeface="Times New Roman" panose="02020603050405020304" pitchFamily="18" charset="0"/>
              </a:rPr>
              <a:t>submarginal</a:t>
            </a:r>
            <a:r>
              <a:rPr lang="en-IN" dirty="0">
                <a:solidFill>
                  <a:srgbClr val="00B0F0"/>
                </a:solidFill>
                <a:latin typeface="Times New Roman" panose="02020603050405020304" pitchFamily="18" charset="0"/>
                <a:cs typeface="Times New Roman" panose="02020603050405020304" pitchFamily="18" charset="0"/>
              </a:rPr>
              <a:t> or </a:t>
            </a:r>
            <a:r>
              <a:rPr lang="en-IN" dirty="0" err="1">
                <a:solidFill>
                  <a:srgbClr val="00B0F0"/>
                </a:solidFill>
                <a:latin typeface="Times New Roman" panose="02020603050405020304" pitchFamily="18" charset="0"/>
                <a:cs typeface="Times New Roman" panose="02020603050405020304" pitchFamily="18" charset="0"/>
              </a:rPr>
              <a:t>Ochsenbein-Luebke</a:t>
            </a:r>
            <a:r>
              <a:rPr lang="en-IN" dirty="0">
                <a:solidFill>
                  <a:srgbClr val="00B0F0"/>
                </a:solidFill>
                <a:latin typeface="Times New Roman" panose="02020603050405020304" pitchFamily="18" charset="0"/>
                <a:cs typeface="Times New Roman" panose="02020603050405020304" pitchFamily="18" charset="0"/>
              </a:rPr>
              <a:t> fl</a:t>
            </a:r>
            <a:r>
              <a:rPr lang="en-IN" dirty="0">
                <a:latin typeface="Times New Roman" panose="02020603050405020304" pitchFamily="18" charset="0"/>
                <a:cs typeface="Times New Roman" panose="02020603050405020304" pitchFamily="18" charset="0"/>
              </a:rPr>
              <a:t>ap). With this technique, at least 2 mm of attached gingiva must be retained to prevent mucogingival degeneration. </a:t>
            </a:r>
          </a:p>
          <a:p>
            <a:r>
              <a:rPr lang="en-IN" dirty="0">
                <a:latin typeface="Times New Roman" panose="02020603050405020304" pitchFamily="18" charset="0"/>
                <a:cs typeface="Times New Roman" panose="02020603050405020304" pitchFamily="18" charset="0"/>
              </a:rPr>
              <a:t>Consequently, the incision must be placed at least 2 mm from the depth of the gingival </a:t>
            </a:r>
            <a:r>
              <a:rPr lang="en-IN" dirty="0" err="1">
                <a:latin typeface="Times New Roman" panose="02020603050405020304" pitchFamily="18" charset="0"/>
                <a:cs typeface="Times New Roman" panose="02020603050405020304" pitchFamily="18" charset="0"/>
              </a:rPr>
              <a:t>sulcus</a:t>
            </a:r>
            <a:r>
              <a:rPr lang="en-IN" dirty="0">
                <a:latin typeface="Times New Roman" panose="02020603050405020304" pitchFamily="18" charset="0"/>
                <a:cs typeface="Times New Roman" panose="02020603050405020304" pitchFamily="18" charset="0"/>
              </a:rPr>
              <a:t>. Overall, this incision technique has a narrow margin of safety. It generally is recommended for use in the maxilla, especially where the </a:t>
            </a:r>
            <a:r>
              <a:rPr lang="en-IN" dirty="0" err="1">
                <a:solidFill>
                  <a:srgbClr val="00B0F0"/>
                </a:solidFill>
                <a:latin typeface="Times New Roman" panose="02020603050405020304" pitchFamily="18" charset="0"/>
                <a:cs typeface="Times New Roman" panose="02020603050405020304" pitchFamily="18" charset="0"/>
              </a:rPr>
              <a:t>esthetics</a:t>
            </a:r>
            <a:r>
              <a:rPr lang="en-IN" dirty="0">
                <a:solidFill>
                  <a:srgbClr val="00B0F0"/>
                </a:solidFill>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of existing crown margins are a concern.</a:t>
            </a:r>
          </a:p>
          <a:p>
            <a:r>
              <a:rPr lang="en-IN" dirty="0">
                <a:solidFill>
                  <a:srgbClr val="FF0000"/>
                </a:solidFill>
                <a:latin typeface="Times New Roman" panose="02020603050405020304" pitchFamily="18" charset="0"/>
                <a:cs typeface="Times New Roman" panose="02020603050405020304" pitchFamily="18" charset="0"/>
              </a:rPr>
              <a:t>Disadvantage</a:t>
            </a:r>
            <a:r>
              <a:rPr lang="en-IN" dirty="0">
                <a:latin typeface="Times New Roman" panose="02020603050405020304" pitchFamily="18" charset="0"/>
                <a:cs typeface="Times New Roman" panose="02020603050405020304" pitchFamily="18" charset="0"/>
              </a:rPr>
              <a:t>: Sharp corners may slough in this case and during suturing cleft may occur if incision is made too close to free </a:t>
            </a:r>
            <a:r>
              <a:rPr lang="en-IN" dirty="0" err="1">
                <a:latin typeface="Times New Roman" panose="02020603050405020304" pitchFamily="18" charset="0"/>
                <a:cs typeface="Times New Roman" panose="02020603050405020304" pitchFamily="18" charset="0"/>
              </a:rPr>
              <a:t>margina</a:t>
            </a:r>
            <a:r>
              <a:rPr lang="en-IN"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gingiva</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4" name="Picture 3" descr="download.jpg"/>
          <p:cNvPicPr>
            <a:picLocks noChangeAspect="1"/>
          </p:cNvPicPr>
          <p:nvPr/>
        </p:nvPicPr>
        <p:blipFill>
          <a:blip r:embed="rId2"/>
          <a:stretch>
            <a:fillRect/>
          </a:stretch>
        </p:blipFill>
        <p:spPr>
          <a:xfrm>
            <a:off x="9352933" y="364534"/>
            <a:ext cx="2259260" cy="1522850"/>
          </a:xfrm>
          <a:prstGeom prst="rect">
            <a:avLst/>
          </a:prstGeom>
        </p:spPr>
      </p:pic>
      <p:pic>
        <p:nvPicPr>
          <p:cNvPr id="5" name="Picture 4" descr="download (1).jpg"/>
          <p:cNvPicPr>
            <a:picLocks noChangeAspect="1"/>
          </p:cNvPicPr>
          <p:nvPr/>
        </p:nvPicPr>
        <p:blipFill>
          <a:blip r:embed="rId3"/>
          <a:stretch>
            <a:fillRect/>
          </a:stretch>
        </p:blipFill>
        <p:spPr>
          <a:xfrm>
            <a:off x="9339283" y="2097116"/>
            <a:ext cx="2016363" cy="1917539"/>
          </a:xfrm>
          <a:prstGeom prst="rect">
            <a:avLst/>
          </a:prstGeom>
        </p:spPr>
      </p:pic>
      <p:pic>
        <p:nvPicPr>
          <p:cNvPr id="6" name="Picture 5" descr="images.jpg"/>
          <p:cNvPicPr>
            <a:picLocks noChangeAspect="1"/>
          </p:cNvPicPr>
          <p:nvPr/>
        </p:nvPicPr>
        <p:blipFill>
          <a:blip r:embed="rId4"/>
          <a:srcRect r="24364" b="8197"/>
          <a:stretch>
            <a:fillRect/>
          </a:stretch>
        </p:blipFill>
        <p:spPr>
          <a:xfrm>
            <a:off x="9401008" y="4245458"/>
            <a:ext cx="2160389" cy="1846385"/>
          </a:xfrm>
          <a:prstGeom prst="rect">
            <a:avLst/>
          </a:prstGeom>
        </p:spPr>
      </p:pic>
    </p:spTree>
    <p:extLst>
      <p:ext uri="{BB962C8B-B14F-4D97-AF65-F5344CB8AC3E}">
        <p14:creationId xmlns:p14="http://schemas.microsoft.com/office/powerpoint/2010/main" val="175183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833998" y="106044"/>
            <a:ext cx="10698490" cy="6629635"/>
          </a:xfrm>
          <a:prstGeom prst="rect">
            <a:avLst/>
          </a:prstGeom>
        </p:spPr>
        <p:txBody>
          <a:bodyPr>
            <a:noAutofit/>
          </a:bodyPr>
          <a:lstStyle/>
          <a:p>
            <a:pPr algn="ctr">
              <a:buNone/>
            </a:pPr>
            <a:r>
              <a:rPr lang="en-IN" sz="3200" b="1" i="1" dirty="0">
                <a:solidFill>
                  <a:srgbClr val="FFC000"/>
                </a:solidFill>
              </a:rPr>
              <a:t>Flap Design</a:t>
            </a:r>
            <a:endParaRPr lang="en-US" sz="3200" b="1" dirty="0">
              <a:solidFill>
                <a:srgbClr val="FFC000"/>
              </a:solidFill>
              <a:latin typeface="Times New Roman" panose="02020603050405020304" pitchFamily="18" charset="0"/>
              <a:cs typeface="Times New Roman" panose="02020603050405020304" pitchFamily="18" charset="0"/>
            </a:endParaRPr>
          </a:p>
          <a:p>
            <a:pPr>
              <a:buNone/>
            </a:pPr>
            <a:r>
              <a:rPr lang="en-US" b="1" u="sng" dirty="0">
                <a:solidFill>
                  <a:srgbClr val="FFFF00"/>
                </a:solidFill>
                <a:latin typeface="Times New Roman" panose="02020603050405020304" pitchFamily="18" charset="0"/>
                <a:cs typeface="Times New Roman" panose="02020603050405020304" pitchFamily="18" charset="0"/>
              </a:rPr>
              <a:t>FULL MUCOPERIOSTEAL (INTRASULCULAR INCISION INCLUDING THE DENTAL PAPILLA OR PAPILLARY BASED)</a:t>
            </a:r>
          </a:p>
          <a:p>
            <a:r>
              <a:rPr lang="en-US" dirty="0">
                <a:latin typeface="Times New Roman" panose="02020603050405020304" pitchFamily="18" charset="0"/>
                <a:cs typeface="Times New Roman" panose="02020603050405020304" pitchFamily="18" charset="0"/>
              </a:rPr>
              <a:t>Triangular: one vertical relieving incision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Rectangular: two vertical relieving incisions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Trapezoidal: two angled vertical relieving incisions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Horizontal: no vertical relieving incision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Picture 5" descr="download (3).jpg"/>
          <p:cNvPicPr>
            <a:picLocks noChangeAspect="1"/>
          </p:cNvPicPr>
          <p:nvPr/>
        </p:nvPicPr>
        <p:blipFill>
          <a:blip r:embed="rId2"/>
          <a:stretch>
            <a:fillRect/>
          </a:stretch>
        </p:blipFill>
        <p:spPr>
          <a:xfrm>
            <a:off x="5881687" y="4214818"/>
            <a:ext cx="1647297" cy="1219200"/>
          </a:xfrm>
          <a:prstGeom prst="rect">
            <a:avLst/>
          </a:prstGeom>
        </p:spPr>
      </p:pic>
      <p:pic>
        <p:nvPicPr>
          <p:cNvPr id="7" name="Picture 6" descr="download (4).jpg"/>
          <p:cNvPicPr>
            <a:picLocks noChangeAspect="1"/>
          </p:cNvPicPr>
          <p:nvPr/>
        </p:nvPicPr>
        <p:blipFill>
          <a:blip r:embed="rId3"/>
          <a:stretch>
            <a:fillRect/>
          </a:stretch>
        </p:blipFill>
        <p:spPr>
          <a:xfrm>
            <a:off x="4381489" y="5715000"/>
            <a:ext cx="1647297" cy="1143000"/>
          </a:xfrm>
          <a:prstGeom prst="rect">
            <a:avLst/>
          </a:prstGeom>
        </p:spPr>
      </p:pic>
      <p:pic>
        <p:nvPicPr>
          <p:cNvPr id="10" name="Picture 2"/>
          <p:cNvPicPr>
            <a:picLocks noGrp="1" noChangeAspect="1" noChangeArrowheads="1"/>
          </p:cNvPicPr>
          <p:nvPr>
            <p:ph sz="quarter" idx="13"/>
          </p:nvPr>
        </p:nvPicPr>
        <p:blipFill>
          <a:blip r:embed="rId4" cstate="print"/>
          <a:srcRect/>
          <a:stretch>
            <a:fillRect/>
          </a:stretch>
        </p:blipFill>
        <p:spPr bwMode="auto">
          <a:xfrm>
            <a:off x="5524497" y="2714620"/>
            <a:ext cx="1576131" cy="1285868"/>
          </a:xfrm>
          <a:prstGeom prst="rect">
            <a:avLst/>
          </a:prstGeom>
          <a:noFill/>
          <a:ln w="9525">
            <a:noFill/>
            <a:miter lim="800000"/>
            <a:headEnd/>
            <a:tailEnd/>
          </a:ln>
          <a:effectLst/>
        </p:spPr>
      </p:pic>
      <p:pic>
        <p:nvPicPr>
          <p:cNvPr id="11" name="Picture 4"/>
          <p:cNvPicPr>
            <a:picLocks noChangeAspect="1" noChangeArrowheads="1"/>
          </p:cNvPicPr>
          <p:nvPr/>
        </p:nvPicPr>
        <p:blipFill>
          <a:blip r:embed="rId5" cstate="print"/>
          <a:srcRect/>
          <a:stretch>
            <a:fillRect/>
          </a:stretch>
        </p:blipFill>
        <p:spPr bwMode="auto">
          <a:xfrm>
            <a:off x="5453059" y="1285860"/>
            <a:ext cx="1500199" cy="1275570"/>
          </a:xfrm>
          <a:prstGeom prst="rect">
            <a:avLst/>
          </a:prstGeom>
          <a:noFill/>
          <a:ln w="9525">
            <a:noFill/>
            <a:miter lim="800000"/>
            <a:headEnd/>
            <a:tailEnd/>
          </a:ln>
          <a:effectLst/>
        </p:spPr>
      </p:pic>
    </p:spTree>
    <p:extLst>
      <p:ext uri="{BB962C8B-B14F-4D97-AF65-F5344CB8AC3E}">
        <p14:creationId xmlns:p14="http://schemas.microsoft.com/office/powerpoint/2010/main" val="1667538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028723" y="811376"/>
            <a:ext cx="10155345" cy="5544981"/>
          </a:xfrm>
          <a:prstGeom prst="rect">
            <a:avLst/>
          </a:prstGeom>
        </p:spPr>
        <p:txBody>
          <a:bodyPr>
            <a:normAutofit/>
          </a:bodyPr>
          <a:lstStyle/>
          <a:p>
            <a:pPr marL="365760" indent="-283464">
              <a:buFont typeface="Wingdings" pitchFamily="2" charset="2"/>
              <a:buChar char="Ø"/>
              <a:defRPr/>
            </a:pPr>
            <a:r>
              <a:rPr lang="en-US" sz="2400" dirty="0"/>
              <a:t>Since the blood vessels and collagen fibers in the </a:t>
            </a:r>
            <a:r>
              <a:rPr lang="en-US" sz="2400" dirty="0" err="1"/>
              <a:t>mucoperiosteal</a:t>
            </a:r>
            <a:r>
              <a:rPr lang="en-US" sz="2400" dirty="0"/>
              <a:t> tissues are oriented in a vertical direction, </a:t>
            </a:r>
            <a:r>
              <a:rPr lang="en-US" sz="2400" dirty="0">
                <a:solidFill>
                  <a:srgbClr val="92D050"/>
                </a:solidFill>
              </a:rPr>
              <a:t>the </a:t>
            </a:r>
            <a:r>
              <a:rPr lang="en-US" sz="2400" i="1" u="sng" dirty="0">
                <a:solidFill>
                  <a:srgbClr val="92D050"/>
                </a:solidFill>
              </a:rPr>
              <a:t>base of the flap should be as wide as the top so that the incision follows the direction of the tissue fibers and blood vessels.  </a:t>
            </a:r>
          </a:p>
          <a:p>
            <a:pPr marL="365760" indent="-283464">
              <a:buFont typeface="Wingdings" pitchFamily="2" charset="2"/>
              <a:buChar char="Ø"/>
              <a:defRPr/>
            </a:pPr>
            <a:endParaRPr lang="en-US" sz="2400" i="1" u="sng" dirty="0"/>
          </a:p>
          <a:p>
            <a:pPr marL="365760" indent="-283464">
              <a:buFont typeface="Wingdings" pitchFamily="2" charset="2"/>
              <a:buChar char="Ø"/>
              <a:defRPr/>
            </a:pPr>
            <a:r>
              <a:rPr lang="en-US" sz="2400" dirty="0"/>
              <a:t>The angled vertical releasing incision will severe more of these vital </a:t>
            </a:r>
            <a:r>
              <a:rPr lang="en-US" sz="2400" dirty="0" err="1"/>
              <a:t>structures,more</a:t>
            </a:r>
            <a:r>
              <a:rPr lang="en-US" sz="2400" dirty="0"/>
              <a:t> bleeding, a disruption of the vascular supply to the </a:t>
            </a:r>
            <a:r>
              <a:rPr lang="en-US" sz="2400" dirty="0" err="1"/>
              <a:t>unflapped</a:t>
            </a:r>
            <a:r>
              <a:rPr lang="en-US" sz="2400" dirty="0"/>
              <a:t> tissues, delayed healing, scarring and shrinkage of the flapped tissues.  </a:t>
            </a:r>
            <a:r>
              <a:rPr lang="en-US" sz="2400" b="1" dirty="0">
                <a:solidFill>
                  <a:srgbClr val="FF0000"/>
                </a:solidFill>
              </a:rPr>
              <a:t>The trapezoidal flap is contraindicated in periradicular surgery.</a:t>
            </a:r>
          </a:p>
        </p:txBody>
      </p:sp>
      <p:pic>
        <p:nvPicPr>
          <p:cNvPr id="4" name="Picture 2"/>
          <p:cNvPicPr>
            <a:picLocks noChangeAspect="1" noChangeArrowheads="1"/>
          </p:cNvPicPr>
          <p:nvPr/>
        </p:nvPicPr>
        <p:blipFill>
          <a:blip r:embed="rId3"/>
          <a:srcRect l="56863" t="12463" b="10265"/>
          <a:stretch>
            <a:fillRect/>
          </a:stretch>
        </p:blipFill>
        <p:spPr bwMode="auto">
          <a:xfrm>
            <a:off x="5838270" y="4374070"/>
            <a:ext cx="2645529" cy="1811277"/>
          </a:xfrm>
          <a:prstGeom prst="rect">
            <a:avLst/>
          </a:prstGeom>
          <a:noFill/>
          <a:ln w="9525">
            <a:noFill/>
            <a:miter lim="800000"/>
            <a:headEnd/>
            <a:tailEnd/>
          </a:ln>
        </p:spPr>
      </p:pic>
    </p:spTree>
    <p:extLst>
      <p:ext uri="{BB962C8B-B14F-4D97-AF65-F5344CB8AC3E}">
        <p14:creationId xmlns:p14="http://schemas.microsoft.com/office/powerpoint/2010/main" val="27610133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64" y="0"/>
            <a:ext cx="9985798" cy="714356"/>
          </a:xfrm>
        </p:spPr>
        <p:txBody>
          <a:bodyPr/>
          <a:lstStyle/>
          <a:p>
            <a:r>
              <a:rPr lang="en-GB" sz="3200" b="1" dirty="0">
                <a:solidFill>
                  <a:srgbClr val="FFC000"/>
                </a:solidFill>
              </a:rPr>
              <a:t>The papilla-base flap</a:t>
            </a:r>
          </a:p>
        </p:txBody>
      </p:sp>
      <p:sp>
        <p:nvSpPr>
          <p:cNvPr id="4" name="Content Placeholder 4"/>
          <p:cNvSpPr txBox="1">
            <a:spLocks noGrp="1"/>
          </p:cNvSpPr>
          <p:nvPr>
            <p:ph sz="quarter" idx="13"/>
          </p:nvPr>
        </p:nvSpPr>
        <p:spPr>
          <a:xfrm>
            <a:off x="595274" y="785794"/>
            <a:ext cx="7643866" cy="5500726"/>
          </a:xfrm>
          <a:prstGeom prst="rect">
            <a:avLst/>
          </a:prstGeom>
          <a:blipFill>
            <a:blip r:embed="rId2"/>
            <a:tile tx="0" ty="0" sx="100000" sy="100000" flip="none" algn="tl"/>
          </a:blip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p>
            <a:pPr algn="just"/>
            <a:r>
              <a:rPr lang="en-GB" sz="1400" dirty="0"/>
              <a:t>The papilla-base flap could be best termed a hybrid variation of a full </a:t>
            </a:r>
            <a:r>
              <a:rPr lang="en-GB" sz="1400" dirty="0" err="1"/>
              <a:t>sulcular</a:t>
            </a:r>
            <a:r>
              <a:rPr lang="en-GB" sz="1400" dirty="0"/>
              <a:t> and split-thickness incisions, and has been suggested to prevent the gingival recession seen with the aforementioned 2 flap designs.</a:t>
            </a:r>
          </a:p>
          <a:p>
            <a:pPr algn="just"/>
            <a:r>
              <a:rPr lang="en-GB" sz="1400" dirty="0"/>
              <a:t> This flap consists of 2 vertical releasing incisions, connected by </a:t>
            </a:r>
            <a:r>
              <a:rPr lang="en-GB" sz="1400" dirty="0" err="1"/>
              <a:t>intrasulcular</a:t>
            </a:r>
            <a:r>
              <a:rPr lang="en-GB" sz="1400" dirty="0"/>
              <a:t> incisions in the cervical areas of the planned reflection concomitant with the papilla-based split-thickness variation. </a:t>
            </a:r>
          </a:p>
          <a:p>
            <a:pPr algn="just"/>
            <a:r>
              <a:rPr lang="en-GB" sz="1400" dirty="0"/>
              <a:t>The split-thickness incision is accomplished in 2 steps:</a:t>
            </a:r>
          </a:p>
          <a:p>
            <a:pPr algn="just">
              <a:buFont typeface="Wingdings" pitchFamily="2" charset="2"/>
              <a:buChar char="Ø"/>
            </a:pPr>
            <a:r>
              <a:rPr lang="en-GB" sz="1400" dirty="0"/>
              <a:t> the first is a shallow cut, meant to sever the epithelium and connective tissue to a depth of 1.5 mm from the surface of the </a:t>
            </a:r>
            <a:r>
              <a:rPr lang="en-GB" sz="1400" dirty="0" err="1"/>
              <a:t>gingiva</a:t>
            </a:r>
            <a:r>
              <a:rPr lang="en-GB" sz="1400" dirty="0"/>
              <a:t>, subscribing a curved line, perpendicular to the gingival margin, and connecting one  side of the papilla to the other.</a:t>
            </a:r>
          </a:p>
          <a:p>
            <a:pPr algn="just">
              <a:buFont typeface="Wingdings" pitchFamily="2" charset="2"/>
              <a:buChar char="Ø"/>
            </a:pPr>
            <a:r>
              <a:rPr lang="en-GB" sz="1400" dirty="0"/>
              <a:t> The second cut is more vertical in nature, tracing the original incision but deep enough to contact the alveolar bone margin . This cut will produce a split-thickness flap at the apical third of the base of the papilla. This split-thickness incision is joined by the </a:t>
            </a:r>
            <a:r>
              <a:rPr lang="en-GB" sz="1400" dirty="0" err="1"/>
              <a:t>intrasulcular</a:t>
            </a:r>
            <a:r>
              <a:rPr lang="en-GB" sz="1400" dirty="0"/>
              <a:t> cut(s) at the cervical margin, completing the release of the marginal gingival complex. The intended flap is then reflected as a full-thickness </a:t>
            </a:r>
            <a:r>
              <a:rPr lang="en-GB" sz="1400" dirty="0" err="1"/>
              <a:t>mucoperiosteal</a:t>
            </a:r>
            <a:r>
              <a:rPr lang="en-GB" sz="1400" dirty="0"/>
              <a:t> event, apically positioned as dictated by the intended operative site. </a:t>
            </a:r>
          </a:p>
          <a:p>
            <a:pPr algn="just">
              <a:buFont typeface="Wingdings" pitchFamily="2" charset="2"/>
              <a:buChar char="Ø"/>
            </a:pPr>
            <a:r>
              <a:rPr lang="en-GB" sz="1400" dirty="0"/>
              <a:t>The one crucial caveat is the choice of scalpel blade; it should not exceed 2.5 mm in width, to allow for the delicate course of the incision and minimize inadvertent overcutting of the tissue</a:t>
            </a:r>
          </a:p>
          <a:p>
            <a:pPr algn="just">
              <a:buFont typeface="Wingdings" pitchFamily="2" charset="2"/>
              <a:buChar char="Ø"/>
            </a:pPr>
            <a:r>
              <a:rPr lang="en-GB" sz="1400" dirty="0"/>
              <a:t> </a:t>
            </a:r>
            <a:r>
              <a:rPr lang="en-GB" sz="1400" dirty="0">
                <a:solidFill>
                  <a:srgbClr val="FF0000"/>
                </a:solidFill>
              </a:rPr>
              <a:t>Although very predictable in terms of minimizing soft tissue recession, this is a very challenging flap design to execute and, if the tissues are mishandled, primary </a:t>
            </a:r>
            <a:r>
              <a:rPr lang="en-GB" sz="1400" dirty="0" err="1">
                <a:solidFill>
                  <a:srgbClr val="FF0000"/>
                </a:solidFill>
              </a:rPr>
              <a:t>coaptation</a:t>
            </a:r>
            <a:r>
              <a:rPr lang="en-GB" sz="1400" dirty="0">
                <a:solidFill>
                  <a:srgbClr val="FF0000"/>
                </a:solidFill>
              </a:rPr>
              <a:t> of the epithelial margins will be compromised; necrosis of the affected sections will occur and lead to formation of a surgical scar</a:t>
            </a:r>
          </a:p>
          <a:p>
            <a:pPr algn="just">
              <a:buFont typeface="Wingdings" pitchFamily="2" charset="2"/>
              <a:buChar char="Ø"/>
            </a:pPr>
            <a:r>
              <a:rPr lang="en-GB" sz="1400" dirty="0"/>
              <a:t> Also incumbent in this flap design is the size of the sutures used in closure; 7-0 to 8-0 polypropylene monofilament, at least 2 placed per papilla.</a:t>
            </a:r>
            <a:endParaRPr lang="en-US" sz="1400" dirty="0"/>
          </a:p>
        </p:txBody>
      </p:sp>
      <p:pic>
        <p:nvPicPr>
          <p:cNvPr id="558082" name="Picture 2"/>
          <p:cNvPicPr>
            <a:picLocks noChangeAspect="1" noChangeArrowheads="1"/>
          </p:cNvPicPr>
          <p:nvPr/>
        </p:nvPicPr>
        <p:blipFill>
          <a:blip r:embed="rId3"/>
          <a:srcRect/>
          <a:stretch>
            <a:fillRect/>
          </a:stretch>
        </p:blipFill>
        <p:spPr bwMode="auto">
          <a:xfrm>
            <a:off x="8524892" y="0"/>
            <a:ext cx="2638428" cy="4103546"/>
          </a:xfrm>
          <a:prstGeom prst="rect">
            <a:avLst/>
          </a:prstGeom>
          <a:noFill/>
          <a:ln w="9525">
            <a:noFill/>
            <a:miter lim="800000"/>
            <a:headEnd/>
            <a:tailEnd/>
          </a:ln>
          <a:effectLst/>
        </p:spPr>
      </p:pic>
      <p:pic>
        <p:nvPicPr>
          <p:cNvPr id="558083" name="Picture 3"/>
          <p:cNvPicPr>
            <a:picLocks noChangeAspect="1" noChangeArrowheads="1"/>
          </p:cNvPicPr>
          <p:nvPr/>
        </p:nvPicPr>
        <p:blipFill>
          <a:blip r:embed="rId4"/>
          <a:srcRect/>
          <a:stretch>
            <a:fillRect/>
          </a:stretch>
        </p:blipFill>
        <p:spPr bwMode="auto">
          <a:xfrm>
            <a:off x="8739207" y="4323456"/>
            <a:ext cx="2224089" cy="2534545"/>
          </a:xfrm>
          <a:prstGeom prst="rect">
            <a:avLst/>
          </a:prstGeom>
          <a:noFill/>
          <a:ln w="9525">
            <a:noFill/>
            <a:miter lim="800000"/>
            <a:headEnd/>
            <a:tailEnd/>
          </a:ln>
          <a:effectLst/>
        </p:spPr>
      </p:pic>
      <p:sp>
        <p:nvSpPr>
          <p:cNvPr id="7" name="Rectangle 6"/>
          <p:cNvSpPr/>
          <p:nvPr/>
        </p:nvSpPr>
        <p:spPr>
          <a:xfrm>
            <a:off x="334964" y="6286521"/>
            <a:ext cx="8261367" cy="584775"/>
          </a:xfrm>
          <a:prstGeom prst="rect">
            <a:avLst/>
          </a:prstGeom>
        </p:spPr>
        <p:txBody>
          <a:bodyPr wrap="square">
            <a:spAutoFit/>
          </a:bodyPr>
          <a:lstStyle/>
          <a:p>
            <a:r>
              <a:rPr lang="en-GB" sz="1600" dirty="0" err="1">
                <a:solidFill>
                  <a:srgbClr val="FFC000"/>
                </a:solidFill>
                <a:latin typeface="Arial Narrow"/>
              </a:rPr>
              <a:t>Velvart</a:t>
            </a:r>
            <a:r>
              <a:rPr lang="en-GB" sz="1600" dirty="0">
                <a:solidFill>
                  <a:srgbClr val="FFC000"/>
                </a:solidFill>
                <a:latin typeface="Arial Narrow"/>
              </a:rPr>
              <a:t> P. Papilla base incision: a new approach to recession‐free healing of the </a:t>
            </a:r>
            <a:r>
              <a:rPr lang="en-GB" sz="1600" dirty="0" err="1">
                <a:solidFill>
                  <a:srgbClr val="FFC000"/>
                </a:solidFill>
                <a:latin typeface="Arial Narrow"/>
              </a:rPr>
              <a:t>interdental</a:t>
            </a:r>
            <a:r>
              <a:rPr lang="en-GB" sz="1600" dirty="0">
                <a:solidFill>
                  <a:srgbClr val="FFC000"/>
                </a:solidFill>
                <a:latin typeface="Arial Narrow"/>
              </a:rPr>
              <a:t> papilla after endodontic surgery. International Endodontic Journal. 2002 May;35(5):453-60.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64" y="1214422"/>
            <a:ext cx="9985798" cy="357190"/>
          </a:xfrm>
        </p:spPr>
        <p:txBody>
          <a:bodyPr/>
          <a:lstStyle/>
          <a:p>
            <a:r>
              <a:rPr lang="en-US" sz="2400" dirty="0">
                <a:solidFill>
                  <a:schemeClr val="accent5">
                    <a:lumMod val="50000"/>
                  </a:schemeClr>
                </a:solidFill>
              </a:rPr>
              <a:t> </a:t>
            </a:r>
            <a:br>
              <a:rPr lang="en-US" sz="2400" dirty="0">
                <a:solidFill>
                  <a:schemeClr val="accent5">
                    <a:lumMod val="50000"/>
                  </a:schemeClr>
                </a:solidFill>
              </a:rPr>
            </a:br>
            <a:br>
              <a:rPr lang="en-US" sz="2400" dirty="0">
                <a:solidFill>
                  <a:schemeClr val="accent5">
                    <a:lumMod val="50000"/>
                  </a:schemeClr>
                </a:solidFill>
              </a:rPr>
            </a:br>
            <a:br>
              <a:rPr lang="en-US" sz="2400" dirty="0">
                <a:solidFill>
                  <a:schemeClr val="accent5">
                    <a:lumMod val="50000"/>
                  </a:schemeClr>
                </a:solidFill>
              </a:rPr>
            </a:br>
            <a:br>
              <a:rPr lang="en-US" sz="2400" dirty="0">
                <a:solidFill>
                  <a:schemeClr val="accent5">
                    <a:lumMod val="50000"/>
                  </a:schemeClr>
                </a:solidFill>
              </a:rPr>
            </a:br>
            <a:br>
              <a:rPr lang="en-US" sz="2400" dirty="0">
                <a:solidFill>
                  <a:schemeClr val="accent5">
                    <a:lumMod val="50000"/>
                  </a:schemeClr>
                </a:solidFill>
              </a:rPr>
            </a:br>
            <a:br>
              <a:rPr lang="en-US" sz="2400" dirty="0">
                <a:solidFill>
                  <a:schemeClr val="accent5">
                    <a:lumMod val="50000"/>
                  </a:schemeClr>
                </a:solidFill>
              </a:rPr>
            </a:br>
            <a:br>
              <a:rPr lang="en-US" sz="2400" dirty="0">
                <a:solidFill>
                  <a:schemeClr val="accent5">
                    <a:lumMod val="50000"/>
                  </a:schemeClr>
                </a:solidFill>
              </a:rPr>
            </a:br>
            <a:br>
              <a:rPr lang="en-US" sz="2400" dirty="0">
                <a:solidFill>
                  <a:schemeClr val="accent5">
                    <a:lumMod val="50000"/>
                  </a:schemeClr>
                </a:solidFill>
              </a:rPr>
            </a:br>
            <a:br>
              <a:rPr lang="en-US" sz="2400" dirty="0">
                <a:solidFill>
                  <a:schemeClr val="accent5">
                    <a:lumMod val="50000"/>
                  </a:schemeClr>
                </a:solidFill>
              </a:rPr>
            </a:br>
            <a:br>
              <a:rPr lang="en-US" sz="2400" dirty="0">
                <a:solidFill>
                  <a:schemeClr val="accent5">
                    <a:lumMod val="50000"/>
                  </a:schemeClr>
                </a:solidFill>
              </a:rPr>
            </a:br>
            <a:br>
              <a:rPr lang="en-US" sz="2400" dirty="0">
                <a:solidFill>
                  <a:schemeClr val="accent5">
                    <a:lumMod val="50000"/>
                  </a:schemeClr>
                </a:solidFill>
              </a:rPr>
            </a:br>
            <a:br>
              <a:rPr lang="en-US" sz="2400" dirty="0">
                <a:solidFill>
                  <a:schemeClr val="accent5">
                    <a:lumMod val="50000"/>
                  </a:schemeClr>
                </a:solidFill>
              </a:rPr>
            </a:br>
            <a:br>
              <a:rPr lang="en-US" sz="2400" dirty="0">
                <a:solidFill>
                  <a:schemeClr val="accent5">
                    <a:lumMod val="50000"/>
                  </a:schemeClr>
                </a:solidFill>
              </a:rPr>
            </a:br>
            <a:br>
              <a:rPr lang="en-US" sz="2400" dirty="0">
                <a:solidFill>
                  <a:schemeClr val="accent5">
                    <a:lumMod val="50000"/>
                  </a:schemeClr>
                </a:solidFill>
              </a:rPr>
            </a:br>
            <a:r>
              <a:rPr lang="en-US" sz="3200" b="1" dirty="0">
                <a:solidFill>
                  <a:srgbClr val="FFFF00"/>
                </a:solidFill>
              </a:rPr>
              <a:t>LIMITED MUCOPERIOSTEAL </a:t>
            </a:r>
            <a:br>
              <a:rPr lang="en-US" sz="3200" b="1" dirty="0">
                <a:solidFill>
                  <a:srgbClr val="FFFF00"/>
                </a:solidFill>
              </a:rPr>
            </a:br>
            <a:br>
              <a:rPr lang="en-US" sz="2400" dirty="0"/>
            </a:br>
            <a:endParaRPr lang="en-GB" dirty="0"/>
          </a:p>
        </p:txBody>
      </p:sp>
      <p:sp>
        <p:nvSpPr>
          <p:cNvPr id="4" name="Content Placeholder 4"/>
          <p:cNvSpPr txBox="1">
            <a:spLocks noGrp="1"/>
          </p:cNvSpPr>
          <p:nvPr>
            <p:ph sz="quarter" idx="13"/>
          </p:nvPr>
        </p:nvSpPr>
        <p:spPr>
          <a:xfrm>
            <a:off x="523836" y="1357298"/>
            <a:ext cx="4857784" cy="3929090"/>
          </a:xfrm>
          <a:prstGeom prst="rect">
            <a:avLst/>
          </a:prstGeom>
          <a:blipFill>
            <a:blip r:embed="rId2"/>
            <a:tile tx="0" ty="0" sx="100000" sy="100000" flip="none" algn="tl"/>
          </a:blip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lnSpcReduction="20000"/>
          </a:bodyPr>
          <a:lstStyle/>
          <a:p>
            <a:pPr>
              <a:buNone/>
            </a:pPr>
            <a:r>
              <a:rPr lang="en-US" sz="1800" dirty="0">
                <a:solidFill>
                  <a:srgbClr val="FF0000"/>
                </a:solidFill>
              </a:rPr>
              <a:t>a.   </a:t>
            </a:r>
            <a:r>
              <a:rPr lang="en-US" sz="1800" b="1" dirty="0">
                <a:solidFill>
                  <a:srgbClr val="FF0000"/>
                </a:solidFill>
              </a:rPr>
              <a:t>Curve </a:t>
            </a:r>
            <a:r>
              <a:rPr lang="en-US" sz="1800" b="1" dirty="0" err="1">
                <a:solidFill>
                  <a:srgbClr val="FF0000"/>
                </a:solidFill>
              </a:rPr>
              <a:t>submarginal</a:t>
            </a:r>
            <a:r>
              <a:rPr lang="en-US" sz="1800" b="1" dirty="0">
                <a:solidFill>
                  <a:srgbClr val="FF0000"/>
                </a:solidFill>
              </a:rPr>
              <a:t> (</a:t>
            </a:r>
            <a:r>
              <a:rPr lang="en-US" sz="1800" b="1" dirty="0" err="1">
                <a:solidFill>
                  <a:srgbClr val="FF0000"/>
                </a:solidFill>
              </a:rPr>
              <a:t>semilunar</a:t>
            </a:r>
            <a:r>
              <a:rPr lang="en-US" sz="1800" dirty="0">
                <a:solidFill>
                  <a:srgbClr val="FF0000"/>
                </a:solidFill>
              </a:rPr>
              <a:t>) </a:t>
            </a:r>
          </a:p>
          <a:p>
            <a:pPr>
              <a:buNone/>
            </a:pPr>
            <a:r>
              <a:rPr lang="en-US" sz="1800" b="1" dirty="0">
                <a:solidFill>
                  <a:srgbClr val="002060"/>
                </a:solidFill>
              </a:rPr>
              <a:t>Adv</a:t>
            </a:r>
            <a:r>
              <a:rPr lang="en-US" sz="1800" dirty="0"/>
              <a:t>: 1.close proximity to apex</a:t>
            </a:r>
          </a:p>
          <a:p>
            <a:pPr>
              <a:buNone/>
            </a:pPr>
            <a:r>
              <a:rPr lang="en-US" sz="1800" dirty="0"/>
              <a:t>         2.esthetic</a:t>
            </a:r>
          </a:p>
          <a:p>
            <a:pPr>
              <a:buNone/>
            </a:pPr>
            <a:r>
              <a:rPr lang="en-US" sz="1800" b="1" dirty="0" err="1">
                <a:solidFill>
                  <a:srgbClr val="002060"/>
                </a:solidFill>
              </a:rPr>
              <a:t>Disadv</a:t>
            </a:r>
            <a:r>
              <a:rPr lang="en-US" sz="1800" dirty="0"/>
              <a:t>: 1. improper surgical access</a:t>
            </a:r>
          </a:p>
          <a:p>
            <a:pPr>
              <a:buNone/>
            </a:pPr>
            <a:r>
              <a:rPr lang="en-US" sz="1800" dirty="0"/>
              <a:t>              2.Scar formation</a:t>
            </a:r>
          </a:p>
          <a:p>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Semilunar</a:t>
            </a:r>
            <a:r>
              <a:rPr lang="en-US" sz="1800" dirty="0">
                <a:solidFill>
                  <a:srgbClr val="FF0000"/>
                </a:solidFill>
                <a:latin typeface="Times New Roman" panose="02020603050405020304" pitchFamily="18" charset="0"/>
                <a:cs typeface="Times New Roman" panose="02020603050405020304" pitchFamily="18" charset="0"/>
              </a:rPr>
              <a:t> incision  </a:t>
            </a:r>
            <a:r>
              <a:rPr lang="en-US" sz="1800" dirty="0">
                <a:latin typeface="Times New Roman" panose="02020603050405020304" pitchFamily="18" charset="0"/>
                <a:cs typeface="Times New Roman" panose="02020603050405020304" pitchFamily="18" charset="0"/>
              </a:rPr>
              <a:t>was the  most commonly used incision design in  older surgical procedures,  especially in the </a:t>
            </a:r>
            <a:r>
              <a:rPr lang="en-US" sz="1800" dirty="0">
                <a:solidFill>
                  <a:srgbClr val="00B0F0"/>
                </a:solidFill>
                <a:latin typeface="Times New Roman" panose="02020603050405020304" pitchFamily="18" charset="0"/>
                <a:cs typeface="Times New Roman" panose="02020603050405020304" pitchFamily="18" charset="0"/>
              </a:rPr>
              <a:t>maxillary anterior area. </a:t>
            </a:r>
          </a:p>
          <a:p>
            <a:r>
              <a:rPr lang="en-US" sz="1800" dirty="0">
                <a:latin typeface="Times New Roman" panose="02020603050405020304" pitchFamily="18" charset="0"/>
                <a:cs typeface="Times New Roman" panose="02020603050405020304" pitchFamily="18" charset="0"/>
              </a:rPr>
              <a:t>This incision is no longer used, as it does not allow for an adequate access to the surgical site and is related to prolonged inflammation and scar formation on healing of the wound</a:t>
            </a:r>
            <a:endParaRPr lang="en-US" sz="1800" b="1" dirty="0">
              <a:solidFill>
                <a:srgbClr val="92D050"/>
              </a:solidFill>
            </a:endParaRPr>
          </a:p>
          <a:p>
            <a:endParaRPr lang="en-GB" dirty="0"/>
          </a:p>
        </p:txBody>
      </p:sp>
      <p:sp>
        <p:nvSpPr>
          <p:cNvPr id="5" name="Content Placeholder 4"/>
          <p:cNvSpPr txBox="1">
            <a:spLocks/>
          </p:cNvSpPr>
          <p:nvPr/>
        </p:nvSpPr>
        <p:spPr>
          <a:xfrm>
            <a:off x="5667372" y="2000216"/>
            <a:ext cx="5572164" cy="4857784"/>
          </a:xfrm>
          <a:prstGeom prst="rect">
            <a:avLst/>
          </a:prstGeom>
          <a:blipFill>
            <a:blip r:embed="rId3"/>
            <a:tile tx="0" ty="0" sx="100000" sy="100000" flip="none" algn="tl"/>
          </a:blip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just"/>
            <a:r>
              <a:rPr lang="en-US" b="1" dirty="0">
                <a:solidFill>
                  <a:srgbClr val="FF0000"/>
                </a:solidFill>
                <a:latin typeface="Arial Narrow"/>
              </a:rPr>
              <a:t>b.   Freeform rectilinear </a:t>
            </a:r>
            <a:r>
              <a:rPr lang="en-US" b="1" dirty="0" err="1">
                <a:solidFill>
                  <a:srgbClr val="FF0000"/>
                </a:solidFill>
                <a:latin typeface="Arial Narrow"/>
              </a:rPr>
              <a:t>submarginal</a:t>
            </a:r>
            <a:r>
              <a:rPr lang="en-US" b="1" dirty="0">
                <a:solidFill>
                  <a:srgbClr val="FF0000"/>
                </a:solidFill>
                <a:latin typeface="Arial Narrow"/>
              </a:rPr>
              <a:t> (</a:t>
            </a:r>
            <a:r>
              <a:rPr lang="en-US" b="1" dirty="0" err="1">
                <a:solidFill>
                  <a:srgbClr val="FF0000"/>
                </a:solidFill>
                <a:latin typeface="Arial Narrow"/>
              </a:rPr>
              <a:t>Ochsenbein-Luebke</a:t>
            </a:r>
            <a:r>
              <a:rPr lang="en-US" b="1" dirty="0">
                <a:solidFill>
                  <a:srgbClr val="FF0000"/>
                </a:solidFill>
                <a:latin typeface="Arial Narrow"/>
              </a:rPr>
              <a:t>)</a:t>
            </a:r>
          </a:p>
          <a:p>
            <a:pPr algn="just"/>
            <a:r>
              <a:rPr lang="en-US" dirty="0">
                <a:solidFill>
                  <a:srgbClr val="002060"/>
                </a:solidFill>
                <a:latin typeface="Arial Narrow"/>
              </a:rPr>
              <a:t> </a:t>
            </a:r>
            <a:r>
              <a:rPr lang="en-US" b="1" dirty="0">
                <a:solidFill>
                  <a:srgbClr val="002060"/>
                </a:solidFill>
                <a:latin typeface="Arial Narrow"/>
              </a:rPr>
              <a:t>Adv.</a:t>
            </a:r>
            <a:r>
              <a:rPr lang="en-US" dirty="0">
                <a:solidFill>
                  <a:srgbClr val="002060"/>
                </a:solidFill>
                <a:latin typeface="Arial Narrow"/>
              </a:rPr>
              <a:t>  </a:t>
            </a:r>
          </a:p>
          <a:p>
            <a:pPr marL="342900" indent="-342900" algn="just">
              <a:buFontTx/>
              <a:buAutoNum type="arabicPeriod"/>
            </a:pPr>
            <a:r>
              <a:rPr lang="en-US" dirty="0">
                <a:solidFill>
                  <a:srgbClr val="000000"/>
                </a:solidFill>
                <a:latin typeface="Arial Narrow"/>
              </a:rPr>
              <a:t>It does not involve the marginal or </a:t>
            </a:r>
            <a:r>
              <a:rPr lang="en-US" dirty="0" err="1">
                <a:solidFill>
                  <a:srgbClr val="000000"/>
                </a:solidFill>
                <a:latin typeface="Arial Narrow"/>
              </a:rPr>
              <a:t>interdental</a:t>
            </a:r>
            <a:r>
              <a:rPr lang="en-US" dirty="0">
                <a:solidFill>
                  <a:srgbClr val="000000"/>
                </a:solidFill>
                <a:latin typeface="Arial Narrow"/>
              </a:rPr>
              <a:t> </a:t>
            </a:r>
            <a:r>
              <a:rPr lang="en-US" dirty="0" err="1">
                <a:solidFill>
                  <a:srgbClr val="000000"/>
                </a:solidFill>
                <a:latin typeface="Arial Narrow"/>
              </a:rPr>
              <a:t>gingiva</a:t>
            </a:r>
            <a:r>
              <a:rPr lang="en-US" dirty="0">
                <a:solidFill>
                  <a:srgbClr val="000000"/>
                </a:solidFill>
                <a:latin typeface="Arial Narrow"/>
              </a:rPr>
              <a:t> and   does not   expose any crown margins</a:t>
            </a:r>
          </a:p>
          <a:p>
            <a:pPr marL="342900" indent="-342900" algn="just">
              <a:buFontTx/>
              <a:buAutoNum type="arabicPeriod"/>
            </a:pPr>
            <a:r>
              <a:rPr lang="en-US" dirty="0">
                <a:solidFill>
                  <a:srgbClr val="000000"/>
                </a:solidFill>
                <a:latin typeface="Arial Narrow"/>
              </a:rPr>
              <a:t> As the </a:t>
            </a:r>
            <a:r>
              <a:rPr lang="en-US" dirty="0" err="1">
                <a:solidFill>
                  <a:srgbClr val="000000"/>
                </a:solidFill>
                <a:latin typeface="Arial Narrow"/>
              </a:rPr>
              <a:t>crestal</a:t>
            </a:r>
            <a:r>
              <a:rPr lang="en-US" dirty="0">
                <a:solidFill>
                  <a:srgbClr val="000000"/>
                </a:solidFill>
                <a:latin typeface="Arial Narrow"/>
              </a:rPr>
              <a:t> bone is not exposed, the risk of    attachment loss is minimized.</a:t>
            </a:r>
          </a:p>
          <a:p>
            <a:pPr algn="just"/>
            <a:r>
              <a:rPr lang="en-US" b="1" dirty="0" err="1">
                <a:solidFill>
                  <a:srgbClr val="002060"/>
                </a:solidFill>
                <a:latin typeface="Arial Narrow"/>
              </a:rPr>
              <a:t>Disadv</a:t>
            </a:r>
            <a:r>
              <a:rPr lang="en-US" b="1" dirty="0">
                <a:solidFill>
                  <a:srgbClr val="002060"/>
                </a:solidFill>
                <a:latin typeface="Arial Narrow"/>
              </a:rPr>
              <a:t>. </a:t>
            </a:r>
          </a:p>
          <a:p>
            <a:pPr algn="just"/>
            <a:r>
              <a:rPr lang="en-US" dirty="0">
                <a:solidFill>
                  <a:srgbClr val="002060"/>
                </a:solidFill>
                <a:latin typeface="Arial Narrow"/>
              </a:rPr>
              <a:t> </a:t>
            </a:r>
            <a:r>
              <a:rPr lang="en-US" dirty="0">
                <a:solidFill>
                  <a:srgbClr val="000000"/>
                </a:solidFill>
                <a:latin typeface="Arial Narrow"/>
              </a:rPr>
              <a:t>1.Vertically oriented blood vessels and collagen fibers are severed, resulting in more bleeding and a greater potential for flap shrinkage, delayed healing and scar formation.</a:t>
            </a:r>
          </a:p>
          <a:p>
            <a:pPr algn="just"/>
            <a:r>
              <a:rPr lang="en-US" dirty="0">
                <a:solidFill>
                  <a:srgbClr val="000000"/>
                </a:solidFill>
                <a:latin typeface="Arial Narrow"/>
              </a:rPr>
              <a:t>2. Careful evaluation of any </a:t>
            </a:r>
            <a:r>
              <a:rPr lang="en-US" dirty="0" err="1">
                <a:solidFill>
                  <a:srgbClr val="000000"/>
                </a:solidFill>
                <a:latin typeface="Arial Narrow"/>
              </a:rPr>
              <a:t>buccal</a:t>
            </a:r>
            <a:r>
              <a:rPr lang="en-US" dirty="0">
                <a:solidFill>
                  <a:srgbClr val="000000"/>
                </a:solidFill>
                <a:latin typeface="Arial Narrow"/>
              </a:rPr>
              <a:t> or labial periodontal pockets must also be made to minimize the possibility of leaving </a:t>
            </a:r>
            <a:r>
              <a:rPr lang="en-US" dirty="0" err="1">
                <a:solidFill>
                  <a:srgbClr val="000000"/>
                </a:solidFill>
                <a:latin typeface="Arial Narrow"/>
              </a:rPr>
              <a:t>unflapped</a:t>
            </a:r>
            <a:r>
              <a:rPr lang="en-US" dirty="0">
                <a:solidFill>
                  <a:srgbClr val="000000"/>
                </a:solidFill>
                <a:latin typeface="Arial Narrow"/>
              </a:rPr>
              <a:t> gingival tissue without bony support.</a:t>
            </a:r>
          </a:p>
          <a:p>
            <a:pPr algn="just"/>
            <a:r>
              <a:rPr lang="en-US" dirty="0">
                <a:solidFill>
                  <a:srgbClr val="000000"/>
                </a:solidFill>
                <a:latin typeface="Arial Narrow"/>
              </a:rPr>
              <a:t>3.</a:t>
            </a:r>
            <a:r>
              <a:rPr lang="en-GB" dirty="0">
                <a:solidFill>
                  <a:srgbClr val="000000"/>
                </a:solidFill>
                <a:latin typeface="Arial Narrow"/>
              </a:rPr>
              <a:t> this design is contraindicated in cases where a large apical lesion is present or there is an inadequate band of attached </a:t>
            </a:r>
            <a:r>
              <a:rPr lang="en-GB" dirty="0" err="1">
                <a:solidFill>
                  <a:srgbClr val="000000"/>
                </a:solidFill>
                <a:latin typeface="Arial Narrow"/>
              </a:rPr>
              <a:t>gingiva</a:t>
            </a:r>
            <a:r>
              <a:rPr lang="en-GB" dirty="0">
                <a:solidFill>
                  <a:srgbClr val="000000"/>
                </a:solidFill>
                <a:latin typeface="Arial Narrow"/>
              </a:rPr>
              <a:t>.(minimum 2mm required)</a:t>
            </a:r>
            <a:endParaRPr lang="en-US" dirty="0">
              <a:solidFill>
                <a:srgbClr val="000000"/>
              </a:solidFill>
              <a:latin typeface="Arial Narrow"/>
            </a:endParaRPr>
          </a:p>
        </p:txBody>
      </p:sp>
      <p:pic>
        <p:nvPicPr>
          <p:cNvPr id="6" name="Picture 5" descr="download (5).jpg"/>
          <p:cNvPicPr>
            <a:picLocks noChangeAspect="1"/>
          </p:cNvPicPr>
          <p:nvPr/>
        </p:nvPicPr>
        <p:blipFill>
          <a:blip r:embed="rId4"/>
          <a:stretch>
            <a:fillRect/>
          </a:stretch>
        </p:blipFill>
        <p:spPr>
          <a:xfrm>
            <a:off x="3095605" y="5072075"/>
            <a:ext cx="2160389" cy="1457325"/>
          </a:xfrm>
          <a:prstGeom prst="rect">
            <a:avLst/>
          </a:prstGeom>
        </p:spPr>
      </p:pic>
      <p:pic>
        <p:nvPicPr>
          <p:cNvPr id="7" name="Content Placeholder 5"/>
          <p:cNvPicPr>
            <a:picLocks noChangeAspect="1" noChangeArrowheads="1"/>
          </p:cNvPicPr>
          <p:nvPr/>
        </p:nvPicPr>
        <p:blipFill>
          <a:blip r:embed="rId5"/>
          <a:srcRect/>
          <a:stretch>
            <a:fillRect/>
          </a:stretch>
        </p:blipFill>
        <p:spPr bwMode="auto">
          <a:xfrm>
            <a:off x="8667768" y="1"/>
            <a:ext cx="2504714" cy="221745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41FCCA-2366-433E-AF6E-0423F59CB758}"/>
              </a:ext>
            </a:extLst>
          </p:cNvPr>
          <p:cNvSpPr/>
          <p:nvPr/>
        </p:nvSpPr>
        <p:spPr>
          <a:xfrm>
            <a:off x="505360" y="283358"/>
            <a:ext cx="11266480" cy="4401205"/>
          </a:xfrm>
          <a:prstGeom prst="rect">
            <a:avLst/>
          </a:prstGeom>
        </p:spPr>
        <p:txBody>
          <a:bodyPr wrap="square">
            <a:spAutoFit/>
          </a:bodyPr>
          <a:lstStyle/>
          <a:p>
            <a:endParaRPr lang="en-US" sz="2000" dirty="0">
              <a:solidFill>
                <a:srgbClr val="FFC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solidFill>
                  <a:srgbClr val="FFC000"/>
                </a:solidFill>
                <a:latin typeface="Times New Roman" panose="02020603050405020304" pitchFamily="18" charset="0"/>
                <a:cs typeface="Times New Roman" panose="02020603050405020304" pitchFamily="18" charset="0"/>
              </a:rPr>
              <a:t>Modern microsurgery is using the triangular flap with 1 vertical incision, the papilla base incision for preservation of the papillae and  the </a:t>
            </a:r>
            <a:r>
              <a:rPr lang="en-US" sz="2000" dirty="0" err="1">
                <a:solidFill>
                  <a:srgbClr val="FFC000"/>
                </a:solidFill>
                <a:latin typeface="Times New Roman" panose="02020603050405020304" pitchFamily="18" charset="0"/>
                <a:cs typeface="Times New Roman" panose="02020603050405020304" pitchFamily="18" charset="0"/>
              </a:rPr>
              <a:t>Luebke-Ochsenbein</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submarginal</a:t>
            </a:r>
            <a:r>
              <a:rPr lang="en-US" sz="2000" dirty="0">
                <a:solidFill>
                  <a:srgbClr val="FFC000"/>
                </a:solidFill>
                <a:latin typeface="Times New Roman" panose="02020603050405020304" pitchFamily="18" charset="0"/>
                <a:cs typeface="Times New Roman" panose="02020603050405020304" pitchFamily="18" charset="0"/>
              </a:rPr>
              <a:t> flap. </a:t>
            </a:r>
          </a:p>
          <a:p>
            <a:endParaRPr lang="en-US" sz="2000" dirty="0">
              <a:solidFill>
                <a:srgbClr val="FFFFFF"/>
              </a:solidFill>
              <a:latin typeface="Times New Roman" panose="02020603050405020304" pitchFamily="18" charset="0"/>
              <a:cs typeface="Times New Roman" panose="02020603050405020304" pitchFamily="18" charset="0"/>
            </a:endParaRPr>
          </a:p>
          <a:p>
            <a:r>
              <a:rPr lang="en-US" sz="2000" dirty="0">
                <a:solidFill>
                  <a:srgbClr val="FFFFFF"/>
                </a:solidFill>
                <a:latin typeface="Times New Roman" panose="02020603050405020304" pitchFamily="18" charset="0"/>
                <a:cs typeface="Times New Roman" panose="02020603050405020304" pitchFamily="18" charset="0"/>
              </a:rPr>
              <a:t>The last one is the most commonly used  esthetic flap design especially in the maxillary anterior area. It is performed within the  zone of the attached gingiva and results in almost zero recession of the gum margins</a:t>
            </a:r>
          </a:p>
          <a:p>
            <a:r>
              <a:rPr lang="en-US" sz="2000" dirty="0">
                <a:solidFill>
                  <a:srgbClr val="FFFFFF"/>
                </a:solidFill>
                <a:latin typeface="Times New Roman" panose="02020603050405020304" pitchFamily="18" charset="0"/>
                <a:cs typeface="Times New Roman" panose="02020603050405020304" pitchFamily="18" charset="0"/>
              </a:rPr>
              <a:t>and the interdental papillae postoperatively</a:t>
            </a:r>
          </a:p>
          <a:p>
            <a:endParaRPr lang="en-US" sz="2000" dirty="0">
              <a:solidFill>
                <a:srgbClr val="FFFFFF"/>
              </a:solidFill>
              <a:latin typeface="Times New Roman" panose="02020603050405020304" pitchFamily="18" charset="0"/>
              <a:cs typeface="Times New Roman" panose="02020603050405020304" pitchFamily="18" charset="0"/>
            </a:endParaRPr>
          </a:p>
          <a:p>
            <a:r>
              <a:rPr lang="en-US" sz="2000" dirty="0">
                <a:solidFill>
                  <a:srgbClr val="FFFFFF"/>
                </a:solidFill>
                <a:latin typeface="Times New Roman" panose="02020603050405020304" pitchFamily="18" charset="0"/>
                <a:cs typeface="Times New Roman" panose="02020603050405020304" pitchFamily="18" charset="0"/>
              </a:rPr>
              <a:t>Therefore, crown margin exposure and  formation of “black triangles” in anterior teeth as well as food impaction in posterior teeth  is prevented. </a:t>
            </a:r>
          </a:p>
          <a:p>
            <a:endParaRPr lang="en-US" sz="2000" dirty="0">
              <a:solidFill>
                <a:srgbClr val="FFFF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solidFill>
                  <a:srgbClr val="FF0000"/>
                </a:solidFill>
                <a:latin typeface="Times New Roman" panose="02020603050405020304" pitchFamily="18" charset="0"/>
                <a:cs typeface="Times New Roman" panose="02020603050405020304" pitchFamily="18" charset="0"/>
              </a:rPr>
              <a:t>vertical incisions </a:t>
            </a:r>
            <a:r>
              <a:rPr lang="en-US" sz="2000" dirty="0">
                <a:solidFill>
                  <a:srgbClr val="FFFFFF"/>
                </a:solidFill>
                <a:latin typeface="Times New Roman" panose="02020603050405020304" pitchFamily="18" charset="0"/>
                <a:cs typeface="Times New Roman" panose="02020603050405020304" pitchFamily="18" charset="0"/>
              </a:rPr>
              <a:t>should be 1.5 to 2 times longer    than in the traditional technique, so the flap is reflected far away from the light path of the microscope and adequate visibility of the surgical site is achieved.</a:t>
            </a:r>
          </a:p>
        </p:txBody>
      </p:sp>
    </p:spTree>
    <p:extLst>
      <p:ext uri="{BB962C8B-B14F-4D97-AF65-F5344CB8AC3E}">
        <p14:creationId xmlns:p14="http://schemas.microsoft.com/office/powerpoint/2010/main" val="425038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903" y="285728"/>
            <a:ext cx="8949287" cy="536086"/>
          </a:xfrm>
        </p:spPr>
        <p:txBody>
          <a:bodyPr>
            <a:noAutofit/>
          </a:bodyPr>
          <a:lstStyle/>
          <a:p>
            <a:br>
              <a:rPr lang="en-IN" sz="4400" b="1" i="1" dirty="0">
                <a:solidFill>
                  <a:srgbClr val="FFC000"/>
                </a:solidFill>
              </a:rPr>
            </a:br>
            <a:br>
              <a:rPr lang="en-IN" sz="4400" b="1" i="1" dirty="0">
                <a:solidFill>
                  <a:srgbClr val="FFC000"/>
                </a:solidFill>
              </a:rPr>
            </a:br>
            <a:br>
              <a:rPr lang="en-IN" sz="4400" b="1" i="1" dirty="0">
                <a:solidFill>
                  <a:srgbClr val="FFC000"/>
                </a:solidFill>
              </a:rPr>
            </a:br>
            <a:br>
              <a:rPr lang="en-IN" sz="4400" b="1" i="1" dirty="0">
                <a:solidFill>
                  <a:srgbClr val="FFC000"/>
                </a:solidFill>
              </a:rPr>
            </a:br>
            <a:br>
              <a:rPr lang="en-IN" sz="4400" b="1" i="1" dirty="0">
                <a:solidFill>
                  <a:srgbClr val="FFC000"/>
                </a:solidFill>
              </a:rPr>
            </a:br>
            <a:r>
              <a:rPr lang="en-IN" sz="4400" b="1" i="1" dirty="0">
                <a:solidFill>
                  <a:srgbClr val="FFC000"/>
                </a:solidFill>
              </a:rPr>
              <a:t>Tissue Reflection</a:t>
            </a:r>
            <a:endParaRPr lang="en-IN" sz="4400" b="1" dirty="0">
              <a:solidFill>
                <a:srgbClr val="FFC000"/>
              </a:solidFill>
            </a:endParaRPr>
          </a:p>
        </p:txBody>
      </p:sp>
      <p:sp>
        <p:nvSpPr>
          <p:cNvPr id="3" name="Content Placeholder 2"/>
          <p:cNvSpPr>
            <a:spLocks noGrp="1"/>
          </p:cNvSpPr>
          <p:nvPr>
            <p:ph sz="quarter" idx="4294967295"/>
          </p:nvPr>
        </p:nvSpPr>
        <p:spPr>
          <a:xfrm>
            <a:off x="1095341" y="1031922"/>
            <a:ext cx="7257489" cy="5826078"/>
          </a:xfrm>
          <a:prstGeom prst="rect">
            <a:avLst/>
          </a:prstGeom>
        </p:spPr>
        <p:txBody>
          <a:bodyPr>
            <a:noAutofit/>
          </a:bodyPr>
          <a:lstStyle/>
          <a:p>
            <a:r>
              <a:rPr lang="en-IN" sz="2000" dirty="0">
                <a:solidFill>
                  <a:schemeClr val="tx2">
                    <a:lumMod val="40000"/>
                    <a:lumOff val="60000"/>
                  </a:schemeClr>
                </a:solidFill>
                <a:latin typeface="Times New Roman" panose="02020603050405020304" pitchFamily="18" charset="0"/>
                <a:cs typeface="Times New Roman" panose="02020603050405020304" pitchFamily="18" charset="0"/>
              </a:rPr>
              <a:t>Tissue reflection should begin from the vertical releasing incision at the junction of the </a:t>
            </a:r>
            <a:r>
              <a:rPr lang="en-IN" sz="2000" dirty="0" err="1">
                <a:solidFill>
                  <a:schemeClr val="tx2">
                    <a:lumMod val="40000"/>
                    <a:lumOff val="60000"/>
                  </a:schemeClr>
                </a:solidFill>
                <a:latin typeface="Times New Roman" panose="02020603050405020304" pitchFamily="18" charset="0"/>
                <a:cs typeface="Times New Roman" panose="02020603050405020304" pitchFamily="18" charset="0"/>
              </a:rPr>
              <a:t>submucosa</a:t>
            </a:r>
            <a:r>
              <a:rPr lang="en-IN" sz="2000" dirty="0">
                <a:solidFill>
                  <a:schemeClr val="tx2">
                    <a:lumMod val="40000"/>
                    <a:lumOff val="60000"/>
                  </a:schemeClr>
                </a:solidFill>
                <a:latin typeface="Times New Roman" panose="02020603050405020304" pitchFamily="18" charset="0"/>
                <a:cs typeface="Times New Roman" panose="02020603050405020304" pitchFamily="18" charset="0"/>
              </a:rPr>
              <a:t> and the attached gingiva </a:t>
            </a:r>
            <a:r>
              <a:rPr lang="en-IN" sz="2000" dirty="0">
                <a:solidFill>
                  <a:srgbClr val="00B0F0"/>
                </a:solidFill>
                <a:latin typeface="Times New Roman" panose="02020603050405020304" pitchFamily="18" charset="0"/>
                <a:cs typeface="Times New Roman" panose="02020603050405020304" pitchFamily="18" charset="0"/>
              </a:rPr>
              <a:t>.</a:t>
            </a:r>
          </a:p>
          <a:p>
            <a:r>
              <a:rPr lang="en-IN" sz="2000" dirty="0">
                <a:latin typeface="Times New Roman" panose="02020603050405020304" pitchFamily="18" charset="0"/>
                <a:cs typeface="Times New Roman" panose="02020603050405020304" pitchFamily="18" charset="0"/>
              </a:rPr>
              <a:t>Force should be applied such that the </a:t>
            </a:r>
            <a:r>
              <a:rPr lang="en-IN" sz="2000" dirty="0" err="1">
                <a:latin typeface="Times New Roman" panose="02020603050405020304" pitchFamily="18" charset="0"/>
                <a:cs typeface="Times New Roman" panose="02020603050405020304" pitchFamily="18" charset="0"/>
              </a:rPr>
              <a:t>periosteum</a:t>
            </a:r>
            <a:r>
              <a:rPr lang="en-IN" sz="2000" dirty="0">
                <a:latin typeface="Times New Roman" panose="02020603050405020304" pitchFamily="18" charset="0"/>
                <a:cs typeface="Times New Roman" panose="02020603050405020304" pitchFamily="18" charset="0"/>
              </a:rPr>
              <a:t> and superficial tissues are reflected as a complete unit. Using a gentle rocking motion, the surgeon initially should reflect the tissue in a horizontal direction.</a:t>
            </a:r>
          </a:p>
          <a:p>
            <a:r>
              <a:rPr lang="en-IN" sz="2000" dirty="0">
                <a:latin typeface="Times New Roman" panose="02020603050405020304" pitchFamily="18" charset="0"/>
                <a:cs typeface="Times New Roman" panose="02020603050405020304" pitchFamily="18" charset="0"/>
              </a:rPr>
              <a:t>The underlying bone of the cortical plate is irregular, and it is critical to avoid damaging the fragile tissues during elevation.</a:t>
            </a:r>
          </a:p>
          <a:p>
            <a:r>
              <a:rPr lang="en-IN" sz="2000" dirty="0">
                <a:latin typeface="Times New Roman" panose="02020603050405020304" pitchFamily="18" charset="0"/>
                <a:cs typeface="Times New Roman" panose="02020603050405020304" pitchFamily="18" charset="0"/>
              </a:rPr>
              <a:t>The clinician should take great care not to slip during the tissue reflection process; this can be done by using an appropriate instrument stabilized with adequate finger support. Slipping can result not only in puncture of the immediate overlying tissue but also damage to the surrounding structures</a:t>
            </a:r>
          </a:p>
          <a:p>
            <a:endParaRPr lang="en-IN" sz="20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srcRect/>
          <a:stretch>
            <a:fillRect/>
          </a:stretch>
        </p:blipFill>
        <p:spPr bwMode="auto">
          <a:xfrm>
            <a:off x="8902452" y="3414731"/>
            <a:ext cx="2954602" cy="3058001"/>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4994" t="1962" r="39407" b="19572"/>
          <a:stretch>
            <a:fillRect/>
          </a:stretch>
        </p:blipFill>
        <p:spPr bwMode="auto">
          <a:xfrm>
            <a:off x="8760480" y="156609"/>
            <a:ext cx="3096558" cy="2819400"/>
          </a:xfrm>
          <a:prstGeom prst="rect">
            <a:avLst/>
          </a:prstGeom>
          <a:noFill/>
          <a:ln w="9525">
            <a:noFill/>
            <a:miter lim="800000"/>
            <a:headEnd/>
            <a:tailEnd/>
          </a:ln>
          <a:effectLst/>
        </p:spPr>
      </p:pic>
    </p:spTree>
    <p:extLst>
      <p:ext uri="{BB962C8B-B14F-4D97-AF65-F5344CB8AC3E}">
        <p14:creationId xmlns:p14="http://schemas.microsoft.com/office/powerpoint/2010/main" val="101890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711201" y="2612570"/>
          <a:ext cx="10232570" cy="1817996"/>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Introduction </a:t>
                      </a:r>
                    </a:p>
                  </a:txBody>
                  <a:tcPr/>
                </a:tc>
                <a:tc>
                  <a:txBody>
                    <a:bodyPr/>
                    <a:lstStyle/>
                    <a:p>
                      <a:r>
                        <a:rPr lang="en-US" dirty="0"/>
                        <a:t>Cognitive </a:t>
                      </a:r>
                    </a:p>
                  </a:txBody>
                  <a:tcPr/>
                </a:tc>
                <a:tc>
                  <a:txBody>
                    <a:bodyPr/>
                    <a:lstStyle/>
                    <a:p>
                      <a:r>
                        <a:rPr lang="en-US" dirty="0"/>
                        <a:t>Must know</a:t>
                      </a:r>
                    </a:p>
                  </a:txBody>
                  <a:tcPr/>
                </a:tc>
                <a:extLst>
                  <a:ext uri="{0D108BD9-81ED-4DB2-BD59-A6C34878D82A}">
                    <a16:rowId xmlns:a16="http://schemas.microsoft.com/office/drawing/2014/main" val="3586572506"/>
                  </a:ext>
                </a:extLst>
              </a:tr>
              <a:tr h="454499">
                <a:tc>
                  <a:txBody>
                    <a:bodyPr/>
                    <a:lstStyle/>
                    <a:p>
                      <a:r>
                        <a:rPr lang="en-US" dirty="0"/>
                        <a:t>Method </a:t>
                      </a:r>
                    </a:p>
                  </a:txBody>
                  <a:tcPr/>
                </a:tc>
                <a:tc>
                  <a:txBody>
                    <a:bodyPr/>
                    <a:lstStyle/>
                    <a:p>
                      <a:r>
                        <a:rPr lang="en-US" dirty="0"/>
                        <a:t>Psychomotor </a:t>
                      </a:r>
                    </a:p>
                  </a:txBody>
                  <a:tcPr/>
                </a:tc>
                <a:tc>
                  <a:txBody>
                    <a:bodyPr/>
                    <a:lstStyle/>
                    <a:p>
                      <a:r>
                        <a:rPr lang="en-US" dirty="0"/>
                        <a:t>Must know </a:t>
                      </a:r>
                    </a:p>
                  </a:txBody>
                  <a:tcPr/>
                </a:tc>
                <a:extLst>
                  <a:ext uri="{0D108BD9-81ED-4DB2-BD59-A6C34878D82A}">
                    <a16:rowId xmlns:a16="http://schemas.microsoft.com/office/drawing/2014/main" val="2359924706"/>
                  </a:ext>
                </a:extLst>
              </a:tr>
              <a:tr h="454499">
                <a:tc>
                  <a:txBody>
                    <a:bodyPr/>
                    <a:lstStyle/>
                    <a:p>
                      <a:r>
                        <a:rPr lang="en-US" dirty="0"/>
                        <a:t>Armamentarium </a:t>
                      </a:r>
                    </a:p>
                  </a:txBody>
                  <a:tcPr/>
                </a:tc>
                <a:tc>
                  <a:txBody>
                    <a:bodyPr/>
                    <a:lstStyle/>
                    <a:p>
                      <a:r>
                        <a:rPr lang="en-US" dirty="0"/>
                        <a:t>Cognitive </a:t>
                      </a:r>
                    </a:p>
                  </a:txBody>
                  <a:tcPr/>
                </a:tc>
                <a:tc>
                  <a:txBody>
                    <a:bodyPr/>
                    <a:lstStyle/>
                    <a:p>
                      <a:r>
                        <a:rPr lang="en-US" dirty="0"/>
                        <a:t>Must know</a:t>
                      </a:r>
                    </a:p>
                  </a:txBody>
                  <a:tcPr/>
                </a:tc>
                <a:extLst>
                  <a:ext uri="{0D108BD9-81ED-4DB2-BD59-A6C34878D82A}">
                    <a16:rowId xmlns:a16="http://schemas.microsoft.com/office/drawing/2014/main" val="2577297493"/>
                  </a:ext>
                </a:extLst>
              </a:tr>
            </a:tbl>
          </a:graphicData>
        </a:graphic>
      </p:graphicFrame>
      <p:sp>
        <p:nvSpPr>
          <p:cNvPr id="3" name="TextBox 2"/>
          <p:cNvSpPr txBox="1"/>
          <p:nvPr/>
        </p:nvSpPr>
        <p:spPr>
          <a:xfrm>
            <a:off x="856343" y="4743275"/>
            <a:ext cx="8287656"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*Subtopic of importance</a:t>
            </a:r>
          </a:p>
          <a:p>
            <a:pPr marL="285750" indent="-285750">
              <a:buFont typeface="Arial" panose="020B0604020202020204" pitchFamily="34" charset="0"/>
              <a:buChar char="•"/>
            </a:pPr>
            <a:r>
              <a:rPr lang="en-US" sz="2800" dirty="0"/>
              <a:t>**  Cognitive, Psychomotor   or Affective </a:t>
            </a:r>
          </a:p>
          <a:p>
            <a:pPr marL="285750" indent="-285750">
              <a:buFont typeface="Arial" panose="020B0604020202020204" pitchFamily="34" charset="0"/>
              <a:buChar char="•"/>
            </a:pPr>
            <a:r>
              <a:rPr lang="en-US" sz="2800" dirty="0"/>
              <a:t># Must know , Nice to know  &amp; Desire to know </a:t>
            </a:r>
          </a:p>
          <a:p>
            <a:r>
              <a:rPr lang="en-US" sz="2800" dirty="0"/>
              <a:t>( Table to be prepared as per the above format )</a:t>
            </a:r>
          </a:p>
        </p:txBody>
      </p:sp>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39947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023903" y="571480"/>
            <a:ext cx="9361685" cy="6879998"/>
          </a:xfrm>
          <a:prstGeom prst="rect">
            <a:avLst/>
          </a:prstGeom>
        </p:spPr>
        <p:txBody>
          <a:bodyPr>
            <a:normAutofit/>
          </a:bodyPr>
          <a:lstStyle/>
          <a:p>
            <a:pPr algn="just"/>
            <a:r>
              <a:rPr lang="en-IN" sz="2400" dirty="0"/>
              <a:t>As space permits, the elevator should be directed </a:t>
            </a:r>
            <a:r>
              <a:rPr lang="en-IN" sz="2400" dirty="0" err="1"/>
              <a:t>coronally</a:t>
            </a:r>
            <a:r>
              <a:rPr lang="en-IN" sz="2400" dirty="0"/>
              <a:t>, undermining the attached </a:t>
            </a:r>
            <a:r>
              <a:rPr lang="en-IN" sz="2400" dirty="0" err="1"/>
              <a:t>gingiva</a:t>
            </a:r>
            <a:r>
              <a:rPr lang="en-IN" sz="2400" dirty="0"/>
              <a:t>.</a:t>
            </a:r>
          </a:p>
          <a:p>
            <a:pPr algn="just"/>
            <a:r>
              <a:rPr lang="en-IN" sz="2400" dirty="0"/>
              <a:t> As the papilla is approached, a narrower instrument may be required to undermine and gently elevate the tissue in this region to avoid crushing the delicate free gingival tissues. This process should be continued gradually until the osseous tissues overlying the diseased tooth structure have been adequately exposed.</a:t>
            </a:r>
          </a:p>
          <a:p>
            <a:pPr algn="just"/>
            <a:r>
              <a:rPr lang="en-IN" sz="2400" dirty="0"/>
              <a:t>Generally, elevation of the flap </a:t>
            </a:r>
            <a:r>
              <a:rPr lang="en-IN" sz="2400" dirty="0">
                <a:solidFill>
                  <a:srgbClr val="00B0F0"/>
                </a:solidFill>
              </a:rPr>
              <a:t>0.75 cm apical to the estimated apex </a:t>
            </a:r>
            <a:r>
              <a:rPr lang="en-IN" sz="2400" dirty="0"/>
              <a:t>of the root should allow adequate space to perform the surgical procedure</a:t>
            </a:r>
          </a:p>
        </p:txBody>
      </p:sp>
    </p:spTree>
    <p:extLst>
      <p:ext uri="{BB962C8B-B14F-4D97-AF65-F5344CB8AC3E}">
        <p14:creationId xmlns:p14="http://schemas.microsoft.com/office/powerpoint/2010/main" val="704209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597" y="135169"/>
            <a:ext cx="9361685" cy="932121"/>
          </a:xfrm>
        </p:spPr>
        <p:txBody>
          <a:bodyPr/>
          <a:lstStyle/>
          <a:p>
            <a:r>
              <a:rPr lang="en-IN" b="1" i="1" dirty="0">
                <a:solidFill>
                  <a:srgbClr val="FFC000"/>
                </a:solidFill>
              </a:rPr>
              <a:t>Tissue Retraction</a:t>
            </a:r>
            <a:endParaRPr lang="en-IN" b="1" dirty="0">
              <a:solidFill>
                <a:srgbClr val="FFC000"/>
              </a:solidFill>
            </a:endParaRPr>
          </a:p>
        </p:txBody>
      </p:sp>
      <p:sp>
        <p:nvSpPr>
          <p:cNvPr id="3" name="Content Placeholder 2"/>
          <p:cNvSpPr>
            <a:spLocks noGrp="1"/>
          </p:cNvSpPr>
          <p:nvPr>
            <p:ph sz="quarter" idx="4294967295"/>
          </p:nvPr>
        </p:nvSpPr>
        <p:spPr>
          <a:xfrm>
            <a:off x="809589" y="1500174"/>
            <a:ext cx="10354445" cy="4698912"/>
          </a:xfrm>
          <a:prstGeom prst="rect">
            <a:avLst/>
          </a:prstGeom>
        </p:spPr>
        <p:txBody>
          <a:bodyPr>
            <a:noAutofit/>
          </a:bodyPr>
          <a:lstStyle/>
          <a:p>
            <a:pPr algn="just"/>
            <a:r>
              <a:rPr lang="en-IN" sz="2400" dirty="0"/>
              <a:t>The general principles of retraction are </a:t>
            </a:r>
          </a:p>
          <a:p>
            <a:pPr algn="just"/>
            <a:r>
              <a:rPr lang="en-IN" sz="2400" dirty="0"/>
              <a:t>(1) retractors should rest on </a:t>
            </a:r>
            <a:r>
              <a:rPr lang="en-IN" sz="2400" dirty="0">
                <a:solidFill>
                  <a:srgbClr val="00B0F0"/>
                </a:solidFill>
              </a:rPr>
              <a:t>solid cortical bone</a:t>
            </a:r>
            <a:r>
              <a:rPr lang="en-IN" sz="2400" dirty="0"/>
              <a:t>; </a:t>
            </a:r>
          </a:p>
          <a:p>
            <a:pPr algn="just"/>
            <a:r>
              <a:rPr lang="en-IN" sz="2400" dirty="0"/>
              <a:t>(2) </a:t>
            </a:r>
            <a:r>
              <a:rPr lang="en-IN" sz="2400" dirty="0">
                <a:solidFill>
                  <a:srgbClr val="00B0F0"/>
                </a:solidFill>
              </a:rPr>
              <a:t>firm but light </a:t>
            </a:r>
            <a:r>
              <a:rPr lang="en-IN" sz="2400" dirty="0"/>
              <a:t>pressure should be used; </a:t>
            </a:r>
          </a:p>
          <a:p>
            <a:pPr algn="just"/>
            <a:r>
              <a:rPr lang="en-IN" sz="2400" dirty="0"/>
              <a:t>(3) tearing, puncturing, and crushing of the </a:t>
            </a:r>
            <a:r>
              <a:rPr lang="en-IN" sz="2400" dirty="0">
                <a:solidFill>
                  <a:srgbClr val="00B0F0"/>
                </a:solidFill>
              </a:rPr>
              <a:t>soft tissue </a:t>
            </a:r>
            <a:r>
              <a:rPr lang="en-IN" sz="2400" dirty="0"/>
              <a:t>should be avoided;</a:t>
            </a:r>
          </a:p>
          <a:p>
            <a:pPr algn="just"/>
            <a:r>
              <a:rPr lang="en-IN" sz="2400" dirty="0"/>
              <a:t> (4) sterile physiologic saline should be used periodically to maintain </a:t>
            </a:r>
            <a:r>
              <a:rPr lang="en-IN" sz="2400" dirty="0">
                <a:solidFill>
                  <a:srgbClr val="00B0F0"/>
                </a:solidFill>
              </a:rPr>
              <a:t>hydration </a:t>
            </a:r>
            <a:r>
              <a:rPr lang="en-IN" sz="2400" dirty="0"/>
              <a:t>of the reflected tissue; and</a:t>
            </a:r>
          </a:p>
          <a:p>
            <a:pPr algn="just"/>
            <a:r>
              <a:rPr lang="en-IN" sz="2400" dirty="0"/>
              <a:t> (5) the retractor should be large enough to protect the retracted soft tissue during surgical treatment (e.g., </a:t>
            </a:r>
            <a:r>
              <a:rPr lang="en-IN" sz="2400" dirty="0">
                <a:solidFill>
                  <a:srgbClr val="00B0F0"/>
                </a:solidFill>
              </a:rPr>
              <a:t>prevent it from becoming entangled in the bone bur</a:t>
            </a:r>
            <a:r>
              <a:rPr lang="en-IN" sz="2400" dirty="0"/>
              <a:t>).</a:t>
            </a:r>
          </a:p>
          <a:p>
            <a:pPr algn="just"/>
            <a:r>
              <a:rPr lang="en-IN" sz="2400" dirty="0"/>
              <a:t>If difficulty is encountered in stabilizing the retractor, a </a:t>
            </a:r>
            <a:r>
              <a:rPr lang="en-IN" sz="2400" dirty="0">
                <a:solidFill>
                  <a:srgbClr val="00B0F0"/>
                </a:solidFill>
              </a:rPr>
              <a:t>small groove </a:t>
            </a:r>
            <a:r>
              <a:rPr lang="en-IN" sz="2400" dirty="0"/>
              <a:t>can be cut into the cortical plate to support it.</a:t>
            </a:r>
          </a:p>
        </p:txBody>
      </p:sp>
    </p:spTree>
    <p:extLst>
      <p:ext uri="{BB962C8B-B14F-4D97-AF65-F5344CB8AC3E}">
        <p14:creationId xmlns:p14="http://schemas.microsoft.com/office/powerpoint/2010/main" val="111613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26" y="0"/>
            <a:ext cx="9500782" cy="743048"/>
          </a:xfrm>
        </p:spPr>
        <p:txBody>
          <a:bodyPr/>
          <a:lstStyle/>
          <a:p>
            <a:pPr algn="ctr"/>
            <a:r>
              <a:rPr lang="en-IN" b="1" i="1" dirty="0">
                <a:solidFill>
                  <a:srgbClr val="FFC000"/>
                </a:solidFill>
              </a:rPr>
              <a:t>Hard-Tissue Access</a:t>
            </a:r>
            <a:endParaRPr lang="en-IN" b="1" dirty="0">
              <a:solidFill>
                <a:srgbClr val="FFC000"/>
              </a:solidFill>
            </a:endParaRPr>
          </a:p>
        </p:txBody>
      </p:sp>
      <p:sp>
        <p:nvSpPr>
          <p:cNvPr id="3" name="Content Placeholder 2"/>
          <p:cNvSpPr>
            <a:spLocks noGrp="1"/>
          </p:cNvSpPr>
          <p:nvPr>
            <p:ph sz="quarter" idx="4294967295"/>
          </p:nvPr>
        </p:nvSpPr>
        <p:spPr>
          <a:xfrm>
            <a:off x="658638" y="1000109"/>
            <a:ext cx="11198400" cy="4653569"/>
          </a:xfrm>
          <a:prstGeom prst="rect">
            <a:avLst/>
          </a:prstGeom>
        </p:spPr>
        <p:txBody>
          <a:bodyPr>
            <a:noAutofit/>
          </a:bodyPr>
          <a:lstStyle/>
          <a:p>
            <a:pPr>
              <a:buNone/>
            </a:pPr>
            <a:r>
              <a:rPr lang="en-IN" sz="2200" dirty="0">
                <a:latin typeface="Times New Roman" panose="02020603050405020304" pitchFamily="18" charset="0"/>
                <a:cs typeface="Times New Roman" panose="02020603050405020304" pitchFamily="18" charset="0"/>
              </a:rPr>
              <a:t>  Two biologic principles govern the removal of bone for hard-tissue access to diseased root ends:</a:t>
            </a:r>
          </a:p>
          <a:p>
            <a:pPr>
              <a:buFont typeface="Wingdings" pitchFamily="2" charset="2"/>
              <a:buChar char="v"/>
            </a:pPr>
            <a:r>
              <a:rPr lang="en-IN" sz="2200" dirty="0">
                <a:solidFill>
                  <a:schemeClr val="accent3">
                    <a:lumMod val="75000"/>
                  </a:schemeClr>
                </a:solidFill>
                <a:latin typeface="Times New Roman" panose="02020603050405020304" pitchFamily="18" charset="0"/>
                <a:cs typeface="Times New Roman" panose="02020603050405020304" pitchFamily="18" charset="0"/>
              </a:rPr>
              <a:t> </a:t>
            </a:r>
            <a:r>
              <a:rPr lang="en-IN" sz="2200" dirty="0">
                <a:solidFill>
                  <a:srgbClr val="FFFF00"/>
                </a:solidFill>
                <a:latin typeface="Times New Roman" panose="02020603050405020304" pitchFamily="18" charset="0"/>
                <a:cs typeface="Times New Roman" panose="02020603050405020304" pitchFamily="18" charset="0"/>
              </a:rPr>
              <a:t>healthy hard tissue must be preserved, and</a:t>
            </a:r>
          </a:p>
          <a:p>
            <a:pPr>
              <a:buFont typeface="Wingdings" pitchFamily="2" charset="2"/>
              <a:buChar char="v"/>
            </a:pPr>
            <a:r>
              <a:rPr lang="en-IN" sz="2200" dirty="0">
                <a:solidFill>
                  <a:srgbClr val="FFFF00"/>
                </a:solidFill>
                <a:latin typeface="Times New Roman" panose="02020603050405020304" pitchFamily="18" charset="0"/>
                <a:cs typeface="Times New Roman" panose="02020603050405020304" pitchFamily="18" charset="0"/>
              </a:rPr>
              <a:t>heat generation during the process must be minimized</a:t>
            </a:r>
          </a:p>
          <a:p>
            <a:pPr>
              <a:buFont typeface="Wingdings" pitchFamily="2" charset="2"/>
              <a:buChar char="v"/>
            </a:pPr>
            <a:endParaRPr lang="en-IN" sz="2200" dirty="0">
              <a:solidFill>
                <a:srgbClr val="FFFF00"/>
              </a:solidFill>
              <a:latin typeface="Times New Roman" panose="02020603050405020304" pitchFamily="18" charset="0"/>
              <a:cs typeface="Times New Roman" panose="02020603050405020304" pitchFamily="18" charset="0"/>
            </a:endParaRPr>
          </a:p>
          <a:p>
            <a:r>
              <a:rPr lang="en-IN" sz="2200" dirty="0">
                <a:latin typeface="Times New Roman" panose="02020603050405020304" pitchFamily="18" charset="0"/>
                <a:cs typeface="Times New Roman" panose="02020603050405020304" pitchFamily="18" charset="0"/>
              </a:rPr>
              <a:t>Temperature increases above normal body temperature in osseous tissues are detrimental. Heating osseous tissue to </a:t>
            </a:r>
            <a:r>
              <a:rPr lang="en-IN" sz="2200" dirty="0">
                <a:solidFill>
                  <a:srgbClr val="FF0000"/>
                </a:solidFill>
                <a:latin typeface="Times New Roman" panose="02020603050405020304" pitchFamily="18" charset="0"/>
                <a:cs typeface="Times New Roman" panose="02020603050405020304" pitchFamily="18" charset="0"/>
              </a:rPr>
              <a:t>117° F to 122° F (47° C to 50° C) for 1 minute </a:t>
            </a:r>
            <a:r>
              <a:rPr lang="en-IN" sz="2200" dirty="0">
                <a:latin typeface="Times New Roman" panose="02020603050405020304" pitchFamily="18" charset="0"/>
                <a:cs typeface="Times New Roman" panose="02020603050405020304" pitchFamily="18" charset="0"/>
              </a:rPr>
              <a:t>significantly reduces bone formation and is associated  with irreversible cellular damage and fatty cell infiltration</a:t>
            </a:r>
          </a:p>
          <a:p>
            <a:endParaRPr lang="en-IN" sz="2200" dirty="0">
              <a:latin typeface="Times New Roman" panose="02020603050405020304" pitchFamily="18" charset="0"/>
              <a:cs typeface="Times New Roman" panose="02020603050405020304" pitchFamily="18" charset="0"/>
            </a:endParaRPr>
          </a:p>
          <a:p>
            <a:r>
              <a:rPr lang="en-IN" sz="2200" dirty="0">
                <a:latin typeface="Times New Roman" panose="02020603050405020304" pitchFamily="18" charset="0"/>
                <a:cs typeface="Times New Roman" panose="02020603050405020304" pitchFamily="18" charset="0"/>
              </a:rPr>
              <a:t>Two critical factors determine the degree of injury:</a:t>
            </a:r>
          </a:p>
          <a:p>
            <a:pPr>
              <a:buFont typeface="Wingdings" pitchFamily="2" charset="2"/>
              <a:buChar char="ü"/>
            </a:pPr>
            <a:r>
              <a:rPr lang="en-IN" sz="2200" dirty="0">
                <a:latin typeface="Times New Roman" panose="02020603050405020304" pitchFamily="18" charset="0"/>
                <a:cs typeface="Times New Roman" panose="02020603050405020304" pitchFamily="18" charset="0"/>
              </a:rPr>
              <a:t> </a:t>
            </a:r>
            <a:r>
              <a:rPr lang="en-IN" sz="2200" dirty="0">
                <a:solidFill>
                  <a:srgbClr val="FFFF00"/>
                </a:solidFill>
                <a:latin typeface="Times New Roman" panose="02020603050405020304" pitchFamily="18" charset="0"/>
                <a:cs typeface="Times New Roman" panose="02020603050405020304" pitchFamily="18" charset="0"/>
              </a:rPr>
              <a:t>how high the temperature is increased and</a:t>
            </a:r>
          </a:p>
          <a:p>
            <a:pPr>
              <a:buFont typeface="Wingdings" pitchFamily="2" charset="2"/>
              <a:buChar char="ü"/>
            </a:pPr>
            <a:r>
              <a:rPr lang="en-IN" sz="2200" dirty="0">
                <a:solidFill>
                  <a:srgbClr val="FFFF00"/>
                </a:solidFill>
                <a:latin typeface="Times New Roman" panose="02020603050405020304" pitchFamily="18" charset="0"/>
                <a:cs typeface="Times New Roman" panose="02020603050405020304" pitchFamily="18" charset="0"/>
              </a:rPr>
              <a:t> how long it remains elevated. </a:t>
            </a:r>
          </a:p>
        </p:txBody>
      </p:sp>
    </p:spTree>
    <p:extLst>
      <p:ext uri="{BB962C8B-B14F-4D97-AF65-F5344CB8AC3E}">
        <p14:creationId xmlns:p14="http://schemas.microsoft.com/office/powerpoint/2010/main" val="102128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11068" y="785794"/>
            <a:ext cx="9409695" cy="5688158"/>
          </a:xfrm>
          <a:prstGeom prst="rect">
            <a:avLst/>
          </a:prstGeom>
        </p:spPr>
        <p:txBody>
          <a:bodyPr>
            <a:normAutofit fontScale="70000" lnSpcReduction="20000"/>
          </a:bodyPr>
          <a:lstStyle/>
          <a:p>
            <a:pPr algn="just">
              <a:buFont typeface="Wingdings" pitchFamily="2" charset="2"/>
              <a:buChar char="ü"/>
            </a:pPr>
            <a:endParaRPr lang="en-IN" sz="3200" dirty="0">
              <a:solidFill>
                <a:schemeClr val="tx2">
                  <a:lumMod val="60000"/>
                  <a:lumOff val="40000"/>
                </a:schemeClr>
              </a:solidFill>
              <a:latin typeface="Times New Roman" panose="02020603050405020304" pitchFamily="18" charset="0"/>
              <a:cs typeface="Times New Roman" panose="02020603050405020304" pitchFamily="18" charset="0"/>
            </a:endParaRPr>
          </a:p>
          <a:p>
            <a:pPr algn="just"/>
            <a:r>
              <a:rPr lang="en-IN" sz="3200" dirty="0">
                <a:solidFill>
                  <a:schemeClr val="tx2">
                    <a:lumMod val="60000"/>
                    <a:lumOff val="40000"/>
                  </a:schemeClr>
                </a:solidFill>
                <a:latin typeface="Times New Roman" panose="02020603050405020304" pitchFamily="18" charset="0"/>
                <a:cs typeface="Times New Roman" panose="02020603050405020304" pitchFamily="18" charset="0"/>
              </a:rPr>
              <a:t>As the temperature rises above 104° F (40° C), blood flow initially increases. It stagnates at 198° F (46° C) applied for 2 minutes. Heating osseous tissue to 133° F (56° C) deactivates alkaline </a:t>
            </a:r>
            <a:r>
              <a:rPr lang="en-IN" sz="3200" dirty="0" err="1">
                <a:solidFill>
                  <a:schemeClr val="tx2">
                    <a:lumMod val="60000"/>
                    <a:lumOff val="40000"/>
                  </a:schemeClr>
                </a:solidFill>
                <a:latin typeface="Times New Roman" panose="02020603050405020304" pitchFamily="18" charset="0"/>
                <a:cs typeface="Times New Roman" panose="02020603050405020304" pitchFamily="18" charset="0"/>
              </a:rPr>
              <a:t>phosphatase</a:t>
            </a:r>
            <a:r>
              <a:rPr lang="en-IN" sz="3200" dirty="0">
                <a:solidFill>
                  <a:schemeClr val="tx2">
                    <a:lumMod val="60000"/>
                    <a:lumOff val="40000"/>
                  </a:schemeClr>
                </a:solidFill>
                <a:latin typeface="Times New Roman" panose="02020603050405020304" pitchFamily="18" charset="0"/>
                <a:cs typeface="Times New Roman" panose="02020603050405020304" pitchFamily="18" charset="0"/>
              </a:rPr>
              <a:t>.</a:t>
            </a:r>
            <a:r>
              <a:rPr lang="en-US" sz="3200" dirty="0">
                <a:solidFill>
                  <a:schemeClr val="tx2">
                    <a:lumMod val="60000"/>
                    <a:lumOff val="40000"/>
                  </a:schemeClr>
                </a:solidFill>
                <a:latin typeface="Times New Roman" panose="02020603050405020304" pitchFamily="18" charset="0"/>
                <a:cs typeface="Times New Roman" panose="02020603050405020304" pitchFamily="18" charset="0"/>
              </a:rPr>
              <a:t> </a:t>
            </a:r>
          </a:p>
          <a:p>
            <a:pPr algn="just"/>
            <a:endParaRPr lang="en-US" sz="3200" dirty="0">
              <a:solidFill>
                <a:schemeClr val="tx2">
                  <a:lumMod val="60000"/>
                  <a:lumOff val="40000"/>
                </a:schemeClr>
              </a:solidFill>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 high-speed </a:t>
            </a:r>
            <a:r>
              <a:rPr lang="en-US" sz="3200" dirty="0" err="1">
                <a:latin typeface="Times New Roman" panose="02020603050405020304" pitchFamily="18" charset="0"/>
                <a:cs typeface="Times New Roman" panose="02020603050405020304" pitchFamily="18" charset="0"/>
              </a:rPr>
              <a:t>handpiece</a:t>
            </a:r>
            <a:r>
              <a:rPr lang="en-US" sz="3200" dirty="0">
                <a:latin typeface="Times New Roman" panose="02020603050405020304" pitchFamily="18" charset="0"/>
                <a:cs typeface="Times New Roman" panose="02020603050405020304" pitchFamily="18" charset="0"/>
              </a:rPr>
              <a:t> that exhausts air from the base rather than the cutting end is   recommended to reduce the risk of  air embolism(Impact air) </a:t>
            </a:r>
          </a:p>
          <a:p>
            <a:pPr algn="just"/>
            <a:endParaRPr lang="en-IN" sz="3200" dirty="0">
              <a:latin typeface="Times New Roman" panose="02020603050405020304" pitchFamily="18" charset="0"/>
              <a:cs typeface="Times New Roman" panose="02020603050405020304" pitchFamily="18" charset="0"/>
            </a:endParaRPr>
          </a:p>
          <a:p>
            <a:pPr algn="just"/>
            <a:r>
              <a:rPr lang="en-IN" sz="3200" dirty="0"/>
              <a:t>Several factors determine the amount of heat generated during bone removal, including the </a:t>
            </a:r>
            <a:r>
              <a:rPr lang="en-IN" sz="3200" dirty="0">
                <a:solidFill>
                  <a:srgbClr val="FF0000"/>
                </a:solidFill>
              </a:rPr>
              <a:t>shape and composition of the bur, the rotational speed, the use of coolant, and the pressure applied </a:t>
            </a:r>
            <a:r>
              <a:rPr lang="en-IN" sz="3200" dirty="0"/>
              <a:t>during cutting.</a:t>
            </a:r>
          </a:p>
          <a:p>
            <a:pPr algn="just"/>
            <a:endParaRPr lang="en-IN" sz="3200" dirty="0"/>
          </a:p>
          <a:p>
            <a:pPr algn="just"/>
            <a:r>
              <a:rPr lang="en-IN" sz="3200" dirty="0"/>
              <a:t>The </a:t>
            </a:r>
            <a:r>
              <a:rPr lang="en-IN" sz="3200" dirty="0">
                <a:solidFill>
                  <a:srgbClr val="FF0000"/>
                </a:solidFill>
              </a:rPr>
              <a:t>round bur </a:t>
            </a:r>
            <a:r>
              <a:rPr lang="en-IN" sz="3200" dirty="0"/>
              <a:t>has the best shape for removing osseous tissue, and it should be used with a </a:t>
            </a:r>
            <a:r>
              <a:rPr lang="en-IN" sz="3200" dirty="0">
                <a:solidFill>
                  <a:srgbClr val="0070C0"/>
                </a:solidFill>
              </a:rPr>
              <a:t>gentle brushstroke Action</a:t>
            </a:r>
            <a:r>
              <a:rPr lang="en-IN" sz="3200" dirty="0"/>
              <a:t>. This type of bur also readily allows </a:t>
            </a:r>
            <a:r>
              <a:rPr lang="en-IN" sz="3200" dirty="0">
                <a:solidFill>
                  <a:srgbClr val="0070C0"/>
                </a:solidFill>
              </a:rPr>
              <a:t>access of coolant </a:t>
            </a:r>
            <a:r>
              <a:rPr lang="en-IN" sz="3200" dirty="0"/>
              <a:t>to the actual cutting surfaces</a:t>
            </a:r>
          </a:p>
        </p:txBody>
      </p:sp>
    </p:spTree>
    <p:extLst>
      <p:ext uri="{BB962C8B-B14F-4D97-AF65-F5344CB8AC3E}">
        <p14:creationId xmlns:p14="http://schemas.microsoft.com/office/powerpoint/2010/main" val="4187650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40" y="642918"/>
            <a:ext cx="9985798" cy="1143000"/>
          </a:xfrm>
        </p:spPr>
        <p:txBody>
          <a:bodyPr/>
          <a:lstStyle/>
          <a:p>
            <a:br>
              <a:rPr lang="en-US" sz="3200" dirty="0">
                <a:solidFill>
                  <a:srgbClr val="CC0099"/>
                </a:solidFill>
              </a:rPr>
            </a:br>
            <a:br>
              <a:rPr lang="en-US" sz="3200" dirty="0">
                <a:solidFill>
                  <a:schemeClr val="tx1">
                    <a:lumMod val="95000"/>
                  </a:schemeClr>
                </a:solidFill>
                <a:latin typeface="Algerian" pitchFamily="82" charset="0"/>
              </a:rPr>
            </a:br>
            <a:r>
              <a:rPr lang="en-US" sz="3200" dirty="0">
                <a:solidFill>
                  <a:schemeClr val="tx1">
                    <a:lumMod val="95000"/>
                  </a:schemeClr>
                </a:solidFill>
                <a:latin typeface="Algerian" pitchFamily="82" charset="0"/>
              </a:rPr>
              <a:t>The triad of endodontic</a:t>
            </a:r>
            <a:br>
              <a:rPr lang="en-US" sz="3200" dirty="0">
                <a:solidFill>
                  <a:schemeClr val="tx1">
                    <a:lumMod val="95000"/>
                  </a:schemeClr>
                </a:solidFill>
                <a:latin typeface="Algerian" pitchFamily="82" charset="0"/>
              </a:rPr>
            </a:br>
            <a:r>
              <a:rPr lang="en-US" sz="3200" dirty="0">
                <a:solidFill>
                  <a:schemeClr val="tx1">
                    <a:lumMod val="95000"/>
                  </a:schemeClr>
                </a:solidFill>
                <a:latin typeface="Algerian" pitchFamily="82" charset="0"/>
              </a:rPr>
              <a:t> microsurgery </a:t>
            </a:r>
            <a:br>
              <a:rPr lang="en-US" sz="3200" dirty="0">
                <a:solidFill>
                  <a:srgbClr val="CC0099"/>
                </a:solidFill>
              </a:rPr>
            </a:br>
            <a:endParaRPr lang="en-GB" dirty="0"/>
          </a:p>
        </p:txBody>
      </p:sp>
      <p:graphicFrame>
        <p:nvGraphicFramePr>
          <p:cNvPr id="4" name="Content Placeholder 3"/>
          <p:cNvGraphicFramePr>
            <a:graphicFrameLocks noGrp="1"/>
          </p:cNvGraphicFramePr>
          <p:nvPr>
            <p:ph sz="quarter" idx="13"/>
          </p:nvPr>
        </p:nvGraphicFramePr>
        <p:xfrm>
          <a:off x="1095341" y="2743200"/>
          <a:ext cx="998537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54306" name="Object 2"/>
          <p:cNvGraphicFramePr>
            <a:graphicFrameLocks noGrp="1" noChangeAspect="1"/>
          </p:cNvGraphicFramePr>
          <p:nvPr/>
        </p:nvGraphicFramePr>
        <p:xfrm>
          <a:off x="7310446" y="214291"/>
          <a:ext cx="4332278" cy="2244085"/>
        </p:xfrm>
        <a:graphic>
          <a:graphicData uri="http://schemas.openxmlformats.org/presentationml/2006/ole">
            <mc:AlternateContent xmlns:mc="http://schemas.openxmlformats.org/markup-compatibility/2006">
              <mc:Choice xmlns:v="urn:schemas-microsoft-com:vml" Requires="v">
                <p:oleObj name="Photo Editor Photo" r:id="rId7" imgW="2552921" imgH="1249524" progId="">
                  <p:embed/>
                </p:oleObj>
              </mc:Choice>
              <mc:Fallback>
                <p:oleObj name="Photo Editor Photo" r:id="rId7" imgW="2552921" imgH="1249524" progId="">
                  <p:embed/>
                  <p:pic>
                    <p:nvPicPr>
                      <p:cNvPr id="354306" name="Object 2"/>
                      <p:cNvPicPr>
                        <a:picLocks noGrp="1" noChangeAspect="1" noChangeArrowheads="1"/>
                      </p:cNvPicPr>
                      <p:nvPr/>
                    </p:nvPicPr>
                    <p:blipFill>
                      <a:blip r:embed="rId8">
                        <a:extLst>
                          <a:ext uri="{28A0092B-C50C-407E-A947-70E740481C1C}">
                            <a14:useLocalDpi xmlns:a14="http://schemas.microsoft.com/office/drawing/2010/main" val="0"/>
                          </a:ext>
                        </a:extLst>
                      </a:blip>
                      <a:srcRect l="2985" t="6099" r="1492" b="8513"/>
                      <a:stretch>
                        <a:fillRect/>
                      </a:stretch>
                    </p:blipFill>
                    <p:spPr bwMode="auto">
                      <a:xfrm>
                        <a:off x="7310446" y="214291"/>
                        <a:ext cx="4332278" cy="2244085"/>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83353" y="656823"/>
            <a:ext cx="8633443" cy="5138670"/>
          </a:xfrm>
          <a:prstGeom prst="rect">
            <a:avLst/>
          </a:prstGeom>
          <a:noFill/>
          <a:ln>
            <a:noFill/>
          </a:ln>
        </p:spPr>
      </p:pic>
      <p:sp>
        <p:nvSpPr>
          <p:cNvPr id="3" name="Rectangle 2"/>
          <p:cNvSpPr/>
          <p:nvPr/>
        </p:nvSpPr>
        <p:spPr>
          <a:xfrm>
            <a:off x="6096001" y="6457890"/>
            <a:ext cx="4320778" cy="400110"/>
          </a:xfrm>
          <a:prstGeom prst="rect">
            <a:avLst/>
          </a:prstGeom>
        </p:spPr>
        <p:txBody>
          <a:bodyPr>
            <a:spAutoFit/>
          </a:bodyPr>
          <a:lstStyle/>
          <a:p>
            <a:r>
              <a:rPr lang="en-US" sz="1000" dirty="0">
                <a:solidFill>
                  <a:srgbClr val="FF0000"/>
                </a:solidFill>
                <a:latin typeface="Arial Narrow"/>
              </a:rPr>
              <a:t>Modern Endodontic Surgery Concepts and Practice JOE — Volume 32, Number 7, July 2006 </a:t>
            </a:r>
          </a:p>
        </p:txBody>
      </p:sp>
    </p:spTree>
    <p:extLst>
      <p:ext uri="{BB962C8B-B14F-4D97-AF65-F5344CB8AC3E}">
        <p14:creationId xmlns:p14="http://schemas.microsoft.com/office/powerpoint/2010/main" val="120620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9416" y="1340768"/>
            <a:ext cx="6552728" cy="6324808"/>
          </a:xfrm>
          <a:prstGeom prst="rect">
            <a:avLst/>
          </a:prstGeom>
        </p:spPr>
        <p:txBody>
          <a:bodyPr wrap="square">
            <a:spAutoFit/>
          </a:bodyPr>
          <a:lstStyle/>
          <a:p>
            <a:pPr marL="285750" indent="-285750">
              <a:lnSpc>
                <a:spcPct val="150000"/>
              </a:lnSpc>
              <a:buFont typeface="Wingdings" panose="05000000000000000000" pitchFamily="2" charset="2"/>
              <a:buChar char="v"/>
            </a:pPr>
            <a:r>
              <a:rPr lang="en-IN" dirty="0">
                <a:solidFill>
                  <a:srgbClr val="FFFFFF"/>
                </a:solidFill>
                <a:latin typeface="Arial Rounded MT Bold" panose="020F0704030504030204" pitchFamily="34" charset="0"/>
              </a:rPr>
              <a:t>Examination Instruments</a:t>
            </a:r>
          </a:p>
          <a:p>
            <a:pPr marL="285750" indent="-285750">
              <a:lnSpc>
                <a:spcPct val="150000"/>
              </a:lnSpc>
              <a:buFont typeface="Wingdings" panose="05000000000000000000" pitchFamily="2" charset="2"/>
              <a:buChar char="v"/>
            </a:pPr>
            <a:r>
              <a:rPr lang="en-IN" dirty="0">
                <a:solidFill>
                  <a:srgbClr val="FFFFFF"/>
                </a:solidFill>
                <a:latin typeface="Arial Rounded MT Bold" panose="020F0704030504030204" pitchFamily="34" charset="0"/>
              </a:rPr>
              <a:t>Incision and Elevation Instrument</a:t>
            </a:r>
          </a:p>
          <a:p>
            <a:pPr marL="285750" indent="-285750">
              <a:lnSpc>
                <a:spcPct val="150000"/>
              </a:lnSpc>
              <a:buFont typeface="Wingdings" panose="05000000000000000000" pitchFamily="2" charset="2"/>
              <a:buChar char="v"/>
            </a:pPr>
            <a:r>
              <a:rPr lang="en-IN" dirty="0">
                <a:solidFill>
                  <a:srgbClr val="FFFFFF"/>
                </a:solidFill>
                <a:latin typeface="Arial Rounded MT Bold" panose="020F0704030504030204" pitchFamily="34" charset="0"/>
              </a:rPr>
              <a:t>Tissue Retraction Instruments</a:t>
            </a:r>
          </a:p>
          <a:p>
            <a:pPr marL="285750" indent="-285750">
              <a:lnSpc>
                <a:spcPct val="150000"/>
              </a:lnSpc>
              <a:buFont typeface="Wingdings" panose="05000000000000000000" pitchFamily="2" charset="2"/>
              <a:buChar char="v"/>
            </a:pPr>
            <a:r>
              <a:rPr lang="en-IN" dirty="0">
                <a:solidFill>
                  <a:srgbClr val="FFFFFF"/>
                </a:solidFill>
                <a:latin typeface="Arial Rounded MT Bold" panose="020F0704030504030204" pitchFamily="34" charset="0"/>
              </a:rPr>
              <a:t>Osteotomy Instruments</a:t>
            </a:r>
          </a:p>
          <a:p>
            <a:pPr marL="285750" indent="-285750">
              <a:lnSpc>
                <a:spcPct val="150000"/>
              </a:lnSpc>
              <a:buFont typeface="Wingdings" panose="05000000000000000000" pitchFamily="2" charset="2"/>
              <a:buChar char="v"/>
            </a:pPr>
            <a:r>
              <a:rPr lang="en-IN" dirty="0">
                <a:solidFill>
                  <a:srgbClr val="FFFFFF"/>
                </a:solidFill>
                <a:latin typeface="Arial Rounded MT Bold" panose="020F0704030504030204" pitchFamily="34" charset="0"/>
              </a:rPr>
              <a:t>Curettage Instruments</a:t>
            </a:r>
          </a:p>
          <a:p>
            <a:pPr marL="285750" indent="-285750">
              <a:lnSpc>
                <a:spcPct val="150000"/>
              </a:lnSpc>
              <a:buFont typeface="Wingdings" panose="05000000000000000000" pitchFamily="2" charset="2"/>
              <a:buChar char="v"/>
            </a:pPr>
            <a:r>
              <a:rPr lang="en-IN" dirty="0">
                <a:solidFill>
                  <a:srgbClr val="FFFFFF"/>
                </a:solidFill>
                <a:latin typeface="Arial Rounded MT Bold" panose="020F0704030504030204" pitchFamily="34" charset="0"/>
              </a:rPr>
              <a:t>Inspection Instruments</a:t>
            </a:r>
          </a:p>
          <a:p>
            <a:pPr marL="285750" indent="-285750">
              <a:lnSpc>
                <a:spcPct val="150000"/>
              </a:lnSpc>
              <a:buFont typeface="Wingdings" panose="05000000000000000000" pitchFamily="2" charset="2"/>
              <a:buChar char="v"/>
            </a:pPr>
            <a:r>
              <a:rPr lang="en-US" dirty="0">
                <a:solidFill>
                  <a:srgbClr val="FFFFFF"/>
                </a:solidFill>
                <a:latin typeface="Arial Rounded MT Bold" panose="020F0704030504030204" pitchFamily="34" charset="0"/>
              </a:rPr>
              <a:t>Ultrasonic Units and Tips for Root </a:t>
            </a:r>
            <a:r>
              <a:rPr lang="en-IN" dirty="0">
                <a:solidFill>
                  <a:srgbClr val="FFFFFF"/>
                </a:solidFill>
                <a:latin typeface="Arial Rounded MT Bold" panose="020F0704030504030204" pitchFamily="34" charset="0"/>
              </a:rPr>
              <a:t>End Preparation</a:t>
            </a:r>
          </a:p>
          <a:p>
            <a:pPr marL="285750" indent="-285750">
              <a:lnSpc>
                <a:spcPct val="150000"/>
              </a:lnSpc>
              <a:buFont typeface="Wingdings" panose="05000000000000000000" pitchFamily="2" charset="2"/>
              <a:buChar char="v"/>
            </a:pPr>
            <a:r>
              <a:rPr lang="en-IN" dirty="0">
                <a:solidFill>
                  <a:srgbClr val="FFFFFF"/>
                </a:solidFill>
                <a:latin typeface="Arial Rounded MT Bold" panose="020F0704030504030204" pitchFamily="34" charset="0"/>
              </a:rPr>
              <a:t>Retro filling Instruments</a:t>
            </a:r>
          </a:p>
          <a:p>
            <a:pPr marL="285750" indent="-285750">
              <a:lnSpc>
                <a:spcPct val="150000"/>
              </a:lnSpc>
              <a:buFont typeface="Wingdings" panose="05000000000000000000" pitchFamily="2" charset="2"/>
              <a:buChar char="v"/>
            </a:pPr>
            <a:r>
              <a:rPr lang="en-IN" dirty="0">
                <a:solidFill>
                  <a:srgbClr val="FFFFFF"/>
                </a:solidFill>
                <a:latin typeface="Arial Rounded MT Bold" panose="020F0704030504030204" pitchFamily="34" charset="0"/>
              </a:rPr>
              <a:t>Suturing Instruments</a:t>
            </a:r>
          </a:p>
          <a:p>
            <a:pPr marL="285750" indent="-285750">
              <a:lnSpc>
                <a:spcPct val="150000"/>
              </a:lnSpc>
              <a:buFont typeface="Wingdings" panose="05000000000000000000" pitchFamily="2" charset="2"/>
              <a:buChar char="v"/>
            </a:pPr>
            <a:endParaRPr lang="en-IN" dirty="0">
              <a:solidFill>
                <a:srgbClr val="FFFFFF"/>
              </a:solidFill>
              <a:latin typeface="Arial Rounded MT Bold" panose="020F0704030504030204" pitchFamily="34" charset="0"/>
            </a:endParaRPr>
          </a:p>
          <a:p>
            <a:pPr marL="285750" indent="-285750">
              <a:lnSpc>
                <a:spcPct val="150000"/>
              </a:lnSpc>
              <a:buFont typeface="Wingdings" panose="05000000000000000000" pitchFamily="2" charset="2"/>
              <a:buChar char="v"/>
            </a:pPr>
            <a:endParaRPr lang="en-IN" dirty="0">
              <a:solidFill>
                <a:srgbClr val="FFFFFF"/>
              </a:solidFill>
              <a:latin typeface="Arial Rounded MT Bold" panose="020F0704030504030204" pitchFamily="34" charset="0"/>
            </a:endParaRPr>
          </a:p>
          <a:p>
            <a:pPr marL="285750" indent="-285750">
              <a:lnSpc>
                <a:spcPct val="150000"/>
              </a:lnSpc>
              <a:buFont typeface="Wingdings" panose="05000000000000000000" pitchFamily="2" charset="2"/>
              <a:buChar char="v"/>
            </a:pPr>
            <a:endParaRPr lang="en-IN" dirty="0">
              <a:solidFill>
                <a:srgbClr val="FFFFFF"/>
              </a:solidFill>
              <a:latin typeface="Arial Rounded MT Bold" panose="020F0704030504030204" pitchFamily="34" charset="0"/>
            </a:endParaRPr>
          </a:p>
          <a:p>
            <a:pPr marL="285750" indent="-285750">
              <a:lnSpc>
                <a:spcPct val="150000"/>
              </a:lnSpc>
              <a:buFont typeface="Wingdings" panose="05000000000000000000" pitchFamily="2" charset="2"/>
              <a:buChar char="v"/>
            </a:pPr>
            <a:endParaRPr lang="en-IN" dirty="0">
              <a:solidFill>
                <a:srgbClr val="FFFFFF"/>
              </a:solidFill>
              <a:latin typeface="Arial Rounded MT Bold" panose="020F0704030504030204" pitchFamily="34" charset="0"/>
            </a:endParaRPr>
          </a:p>
          <a:p>
            <a:pPr marL="285750" indent="-285750">
              <a:lnSpc>
                <a:spcPct val="150000"/>
              </a:lnSpc>
              <a:buFont typeface="Wingdings" panose="05000000000000000000" pitchFamily="2" charset="2"/>
              <a:buChar char="v"/>
            </a:pPr>
            <a:endParaRPr lang="en-IN" dirty="0">
              <a:solidFill>
                <a:srgbClr val="FFFFFF"/>
              </a:solidFill>
              <a:latin typeface="Arial Rounded MT Bold" panose="020F0704030504030204" pitchFamily="34" charset="0"/>
            </a:endParaRPr>
          </a:p>
          <a:p>
            <a:pPr marL="285750" indent="-285750">
              <a:lnSpc>
                <a:spcPct val="150000"/>
              </a:lnSpc>
              <a:buFont typeface="Wingdings" panose="05000000000000000000" pitchFamily="2" charset="2"/>
              <a:buChar char="v"/>
            </a:pPr>
            <a:endParaRPr lang="en-IN" dirty="0">
              <a:solidFill>
                <a:srgbClr val="FFFFFF"/>
              </a:solidFill>
              <a:latin typeface="Arial Rounded MT Bold" panose="020F0704030504030204" pitchFamily="34" charset="0"/>
            </a:endParaRPr>
          </a:p>
        </p:txBody>
      </p:sp>
      <p:sp>
        <p:nvSpPr>
          <p:cNvPr id="11" name="Rectangle 10"/>
          <p:cNvSpPr/>
          <p:nvPr/>
        </p:nvSpPr>
        <p:spPr>
          <a:xfrm>
            <a:off x="334963" y="1"/>
            <a:ext cx="5393656" cy="584775"/>
          </a:xfrm>
          <a:prstGeom prst="rect">
            <a:avLst/>
          </a:prstGeom>
        </p:spPr>
        <p:txBody>
          <a:bodyPr wrap="none">
            <a:spAutoFit/>
          </a:bodyPr>
          <a:lstStyle/>
          <a:p>
            <a:r>
              <a:rPr lang="en-IN" sz="3200" b="1" dirty="0">
                <a:solidFill>
                  <a:srgbClr val="FF0000"/>
                </a:solidFill>
                <a:latin typeface="Arial Rounded MT Bold" panose="020F0704030504030204" pitchFamily="34" charset="0"/>
              </a:rPr>
              <a:t>Microsurgical Instruments</a:t>
            </a:r>
            <a:endParaRPr lang="en-IN" sz="3200" dirty="0">
              <a:solidFill>
                <a:srgbClr val="FF0000"/>
              </a:solidFill>
              <a:latin typeface="Arial Rounded MT Bold" panose="020F070403050403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70865" y="1041501"/>
            <a:ext cx="6950103" cy="459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Image result for endodontic microsurge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364" y="5650426"/>
            <a:ext cx="936104" cy="120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291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creen Shot 2019-09-03 at 3.09.28 AM.png"/>
          <p:cNvPicPr>
            <a:picLocks noChangeAspect="1"/>
          </p:cNvPicPr>
          <p:nvPr/>
        </p:nvPicPr>
        <p:blipFill>
          <a:blip r:embed="rId3">
            <a:extLst>
              <a:ext uri="{28A0092B-C50C-407E-A947-70E740481C1C}">
                <a14:useLocalDpi xmlns:a14="http://schemas.microsoft.com/office/drawing/2010/main" val="0"/>
              </a:ext>
            </a:extLst>
          </a:blip>
          <a:srcRect l="-50078" r="-50078"/>
          <a:stretch>
            <a:fillRect/>
          </a:stretch>
        </p:blipFill>
        <p:spPr>
          <a:xfrm>
            <a:off x="-904924" y="0"/>
            <a:ext cx="8429684" cy="3506268"/>
          </a:xfrm>
          <a:prstGeom prst="rect">
            <a:avLst/>
          </a:prstGeom>
        </p:spPr>
      </p:pic>
      <p:pic>
        <p:nvPicPr>
          <p:cNvPr id="3" name="Content Placeholder 3" descr="Screen Shot 2019-09-03 at 3.11.57 AM.png"/>
          <p:cNvPicPr>
            <a:picLocks noChangeAspect="1"/>
          </p:cNvPicPr>
          <p:nvPr/>
        </p:nvPicPr>
        <p:blipFill>
          <a:blip r:embed="rId4">
            <a:extLst>
              <a:ext uri="{28A0092B-C50C-407E-A947-70E740481C1C}">
                <a14:useLocalDpi xmlns:a14="http://schemas.microsoft.com/office/drawing/2010/main" val="0"/>
              </a:ext>
            </a:extLst>
          </a:blip>
          <a:srcRect l="-52706" r="-52706"/>
          <a:stretch>
            <a:fillRect/>
          </a:stretch>
        </p:blipFill>
        <p:spPr>
          <a:xfrm>
            <a:off x="3441372" y="0"/>
            <a:ext cx="8415666" cy="3500438"/>
          </a:xfrm>
          <a:prstGeom prst="rect">
            <a:avLst/>
          </a:prstGeom>
        </p:spPr>
      </p:pic>
      <p:pic>
        <p:nvPicPr>
          <p:cNvPr id="4" name="Picture 3" descr="Screen Shot 2019-09-03 at 3.15.1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662" y="3606566"/>
            <a:ext cx="4513078" cy="3251435"/>
          </a:xfrm>
          <a:prstGeom prst="rect">
            <a:avLst/>
          </a:prstGeom>
        </p:spPr>
      </p:pic>
      <p:pic>
        <p:nvPicPr>
          <p:cNvPr id="5" name="Content Placeholder 3" descr="Screen Shot 2019-09-03 at 3.17.0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7570" y="3571877"/>
            <a:ext cx="4000528" cy="3309000"/>
          </a:xfrm>
          <a:prstGeom prst="rect">
            <a:avLst/>
          </a:prstGeom>
        </p:spPr>
      </p:pic>
      <p:sp>
        <p:nvSpPr>
          <p:cNvPr id="6" name="Rectangle 5"/>
          <p:cNvSpPr/>
          <p:nvPr/>
        </p:nvSpPr>
        <p:spPr>
          <a:xfrm>
            <a:off x="9810776" y="1428737"/>
            <a:ext cx="2046262" cy="2031325"/>
          </a:xfrm>
          <a:prstGeom prst="rect">
            <a:avLst/>
          </a:prstGeom>
        </p:spPr>
        <p:txBody>
          <a:bodyPr wrap="square">
            <a:spAutoFit/>
          </a:bodyPr>
          <a:lstStyle/>
          <a:p>
            <a:pPr algn="r"/>
            <a:r>
              <a:rPr lang="en-IN" i="1" dirty="0" err="1">
                <a:solidFill>
                  <a:srgbClr val="FFC000"/>
                </a:solidFill>
                <a:latin typeface="Arial Rounded MT Bold" panose="020F0704030504030204" pitchFamily="34" charset="0"/>
              </a:rPr>
              <a:t>Niemczyk</a:t>
            </a:r>
            <a:r>
              <a:rPr lang="en-IN" i="1" dirty="0">
                <a:solidFill>
                  <a:srgbClr val="FFC000"/>
                </a:solidFill>
                <a:latin typeface="Arial Rounded MT Bold" panose="020F0704030504030204" pitchFamily="34" charset="0"/>
              </a:rPr>
              <a:t>  et al; Essentials of Endodontic Microsurgery; Dent </a:t>
            </a:r>
            <a:r>
              <a:rPr lang="en-IN" i="1" dirty="0" err="1">
                <a:solidFill>
                  <a:srgbClr val="FFC000"/>
                </a:solidFill>
                <a:latin typeface="Arial Rounded MT Bold" panose="020F0704030504030204" pitchFamily="34" charset="0"/>
              </a:rPr>
              <a:t>Clin</a:t>
            </a:r>
            <a:r>
              <a:rPr lang="en-IN" i="1" dirty="0">
                <a:solidFill>
                  <a:srgbClr val="FFC000"/>
                </a:solidFill>
                <a:latin typeface="Arial Rounded MT Bold" panose="020F0704030504030204" pitchFamily="34" charset="0"/>
              </a:rPr>
              <a:t> N Am 54 (2010) 375–399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425" y="210342"/>
            <a:ext cx="7186583" cy="892552"/>
          </a:xfrm>
          <a:prstGeom prst="rect">
            <a:avLst/>
          </a:prstGeom>
        </p:spPr>
        <p:txBody>
          <a:bodyPr wrap="none">
            <a:spAutoFit/>
          </a:bodyPr>
          <a:lstStyle/>
          <a:p>
            <a:r>
              <a:rPr lang="en-IN" sz="3200" b="1" dirty="0">
                <a:solidFill>
                  <a:srgbClr val="92D050"/>
                </a:solidFill>
                <a:latin typeface="Arial Rounded MT Bold" panose="020F0704030504030204" pitchFamily="34" charset="0"/>
              </a:rPr>
              <a:t>Examination Instruments</a:t>
            </a:r>
            <a:r>
              <a:rPr lang="en-US" sz="3200" dirty="0">
                <a:solidFill>
                  <a:srgbClr val="FFFFFF"/>
                </a:solidFill>
                <a:latin typeface="Calibri" charset="0"/>
              </a:rPr>
              <a:t> </a:t>
            </a:r>
          </a:p>
          <a:p>
            <a:r>
              <a:rPr lang="en-US" sz="2000" dirty="0">
                <a:solidFill>
                  <a:srgbClr val="FFFFFF"/>
                </a:solidFill>
                <a:latin typeface="Calibri" charset="0"/>
              </a:rPr>
              <a:t>Includes the mirror, periodontal probe, explorer and micro explorer</a:t>
            </a:r>
            <a:endParaRPr lang="en-IN" sz="2000" b="1" dirty="0">
              <a:solidFill>
                <a:srgbClr val="92D050"/>
              </a:solidFill>
              <a:latin typeface="Arial Rounded MT Bold" panose="020F0704030504030204" pitchFamily="34" charset="0"/>
            </a:endParaRPr>
          </a:p>
        </p:txBody>
      </p:sp>
      <p:sp>
        <p:nvSpPr>
          <p:cNvPr id="2" name="AutoShape 2" descr="Single-use Stainless Steel Dental Mirrors - DTR Medical DTR Medical"/>
          <p:cNvSpPr>
            <a:spLocks noChangeAspect="1" noChangeArrowheads="1"/>
          </p:cNvSpPr>
          <p:nvPr/>
        </p:nvSpPr>
        <p:spPr bwMode="auto">
          <a:xfrm>
            <a:off x="4905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srgbClr val="FFFFFF"/>
              </a:solidFill>
              <a:latin typeface="Arial Narrow"/>
            </a:endParaRPr>
          </a:p>
        </p:txBody>
      </p:sp>
      <p:sp>
        <p:nvSpPr>
          <p:cNvPr id="3" name="AutoShape 4" descr="China Disposable Stainless Steel Dental Mirror - China Metal Dental Mirror  and Dental Mirror price"/>
          <p:cNvSpPr>
            <a:spLocks noChangeAspect="1" noChangeArrowheads="1"/>
          </p:cNvSpPr>
          <p:nvPr/>
        </p:nvSpPr>
        <p:spPr bwMode="auto">
          <a:xfrm>
            <a:off x="642938"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srgbClr val="FFFFFF"/>
              </a:solidFill>
              <a:latin typeface="Arial Narrow"/>
            </a:endParaRPr>
          </a:p>
        </p:txBody>
      </p:sp>
      <p:pic>
        <p:nvPicPr>
          <p:cNvPr id="2054" name="Picture 6" descr="China Dental Mouth Mirrors, Made of Stainless Steel on Global 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1916833"/>
            <a:ext cx="2672100" cy="267210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ENDODONTIC MICRO EXPLORER Free!"/>
          <p:cNvSpPr>
            <a:spLocks noChangeAspect="1" noChangeArrowheads="1"/>
          </p:cNvSpPr>
          <p:nvPr/>
        </p:nvSpPr>
        <p:spPr bwMode="auto">
          <a:xfrm>
            <a:off x="795338"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srgbClr val="FFFFFF"/>
              </a:solidFill>
              <a:latin typeface="Arial Narrow"/>
            </a:endParaRPr>
          </a:p>
        </p:txBody>
      </p:sp>
      <p:pic>
        <p:nvPicPr>
          <p:cNvPr id="2058" name="Picture 10" descr="Buy Medesy Explorer Root Canal Dg 16/23 #565/3 Online at Best Price |  Lumiere32.sg"/>
          <p:cNvPicPr>
            <a:picLocks noChangeAspect="1" noChangeArrowheads="1"/>
          </p:cNvPicPr>
          <p:nvPr/>
        </p:nvPicPr>
        <p:blipFill rotWithShape="1">
          <a:blip r:embed="rId3">
            <a:extLst>
              <a:ext uri="{28A0092B-C50C-407E-A947-70E740481C1C}">
                <a14:useLocalDpi xmlns:a14="http://schemas.microsoft.com/office/drawing/2010/main" val="0"/>
              </a:ext>
            </a:extLst>
          </a:blip>
          <a:srcRect l="21063" r="33204" b="4911"/>
          <a:stretch/>
        </p:blipFill>
        <p:spPr bwMode="auto">
          <a:xfrm>
            <a:off x="5034658" y="1268761"/>
            <a:ext cx="1995055" cy="414818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roDent USA Williams Probe, 1-2-3-5-7-8-9-10, single end | Dental Suppl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184" y="1727530"/>
            <a:ext cx="3050704" cy="305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9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1916832"/>
            <a:ext cx="10225136" cy="2308324"/>
          </a:xfrm>
          <a:prstGeom prst="rect">
            <a:avLst/>
          </a:prstGeom>
        </p:spPr>
        <p:txBody>
          <a:bodyPr wrap="square">
            <a:spAutoFit/>
          </a:bodyPr>
          <a:lstStyle/>
          <a:p>
            <a:pPr marL="285750" indent="-285750">
              <a:buFont typeface="Arial" panose="020B0604020202020204" pitchFamily="34" charset="0"/>
              <a:buChar char="•"/>
            </a:pPr>
            <a:endParaRPr lang="en-IN" dirty="0">
              <a:solidFill>
                <a:srgbClr val="FFFFFF"/>
              </a:solidFill>
              <a:latin typeface="Arial Rounded MT Bold" panose="020F0704030504030204" pitchFamily="34" charset="0"/>
            </a:endParaRPr>
          </a:p>
          <a:p>
            <a:pPr marL="285750" indent="-285750">
              <a:buFont typeface="Arial" panose="020B0604020202020204" pitchFamily="34" charset="0"/>
              <a:buChar char="•"/>
            </a:pPr>
            <a:r>
              <a:rPr lang="en-US" dirty="0">
                <a:solidFill>
                  <a:srgbClr val="FFFFFF"/>
                </a:solidFill>
                <a:latin typeface="Arial Rounded MT Bold" panose="020F0704030504030204" pitchFamily="34" charset="0"/>
              </a:rPr>
              <a:t>2-mm tip bent at 90 degrees on one end and 130 degrees on the other.</a:t>
            </a:r>
          </a:p>
          <a:p>
            <a:pPr marL="285750" indent="-285750">
              <a:buFont typeface="Arial" panose="020B0604020202020204" pitchFamily="34" charset="0"/>
              <a:buChar char="•"/>
            </a:pPr>
            <a:endParaRPr lang="en-US" dirty="0">
              <a:solidFill>
                <a:srgbClr val="FFFFFF"/>
              </a:solidFill>
              <a:latin typeface="Arial Rounded MT Bold" panose="020F0704030504030204" pitchFamily="34" charset="0"/>
            </a:endParaRPr>
          </a:p>
          <a:p>
            <a:pPr marL="285750" indent="-285750">
              <a:buFont typeface="Arial" panose="020B0604020202020204" pitchFamily="34" charset="0"/>
              <a:buChar char="•"/>
            </a:pPr>
            <a:r>
              <a:rPr lang="en-US" dirty="0">
                <a:solidFill>
                  <a:srgbClr val="FFFFFF"/>
                </a:solidFill>
                <a:latin typeface="Arial Rounded MT Bold" panose="020F0704030504030204" pitchFamily="34" charset="0"/>
              </a:rPr>
              <a:t>The short tip makes it particularly easy to maneuver inside the small boney crypt. </a:t>
            </a:r>
          </a:p>
          <a:p>
            <a:pPr marL="285750" indent="-285750">
              <a:buFont typeface="Arial" panose="020B0604020202020204" pitchFamily="34" charset="0"/>
              <a:buChar char="•"/>
            </a:pPr>
            <a:endParaRPr lang="en-US" dirty="0">
              <a:solidFill>
                <a:srgbClr val="FFFFFF"/>
              </a:solidFill>
              <a:latin typeface="Arial Rounded MT Bold" panose="020F0704030504030204" pitchFamily="34" charset="0"/>
            </a:endParaRPr>
          </a:p>
          <a:p>
            <a:pPr marL="285750" indent="-285750">
              <a:buFont typeface="Arial" panose="020B0604020202020204" pitchFamily="34" charset="0"/>
              <a:buChar char="•"/>
            </a:pPr>
            <a:r>
              <a:rPr lang="en-US" dirty="0">
                <a:solidFill>
                  <a:srgbClr val="FFFFFF"/>
                </a:solidFill>
                <a:latin typeface="Arial Rounded MT Bold" panose="020F0704030504030204" pitchFamily="34" charset="0"/>
              </a:rPr>
              <a:t>Useful for locating an area of leakage on the resected root  surface and for  distinguishing  a fracture line or canal from an insignificant craze line. </a:t>
            </a:r>
          </a:p>
          <a:p>
            <a:pPr marL="285750" indent="-285750">
              <a:buFont typeface="Arial" panose="020B0604020202020204" pitchFamily="34" charset="0"/>
              <a:buChar char="•"/>
            </a:pPr>
            <a:endParaRPr lang="en-US" dirty="0">
              <a:solidFill>
                <a:srgbClr val="FFFFFF"/>
              </a:solidFill>
              <a:latin typeface="Arial Rounded MT Bold" panose="020F07040305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456" y="854645"/>
            <a:ext cx="116205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71464" y="894768"/>
            <a:ext cx="3021212" cy="584775"/>
          </a:xfrm>
          <a:prstGeom prst="rect">
            <a:avLst/>
          </a:prstGeom>
        </p:spPr>
        <p:txBody>
          <a:bodyPr wrap="none">
            <a:spAutoFit/>
          </a:bodyPr>
          <a:lstStyle/>
          <a:p>
            <a:r>
              <a:rPr lang="en-IN" sz="3200" b="1" dirty="0" err="1">
                <a:solidFill>
                  <a:srgbClr val="DC9E1F">
                    <a:lumMod val="75000"/>
                  </a:srgbClr>
                </a:solidFill>
                <a:latin typeface="Arial Rounded MT Bold" panose="020F0704030504030204" pitchFamily="34" charset="0"/>
              </a:rPr>
              <a:t>Microexplorer</a:t>
            </a:r>
            <a:r>
              <a:rPr lang="en-IN" sz="2400" dirty="0">
                <a:solidFill>
                  <a:srgbClr val="FFFFFF"/>
                </a:solidFill>
                <a:latin typeface="Arial Rounded MT Bold" panose="020F0704030504030204" pitchFamily="34" charset="0"/>
              </a:rPr>
              <a:t> </a:t>
            </a:r>
          </a:p>
        </p:txBody>
      </p:sp>
    </p:spTree>
    <p:extLst>
      <p:ext uri="{BB962C8B-B14F-4D97-AF65-F5344CB8AC3E}">
        <p14:creationId xmlns:p14="http://schemas.microsoft.com/office/powerpoint/2010/main" val="135486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40" y="0"/>
            <a:ext cx="9985798" cy="928670"/>
          </a:xfrm>
        </p:spPr>
        <p:txBody>
          <a:bodyPr/>
          <a:lstStyle/>
          <a:p>
            <a:r>
              <a:rPr lang="en-IN" b="1" dirty="0">
                <a:solidFill>
                  <a:srgbClr val="FFFF00"/>
                </a:solidFill>
              </a:rPr>
              <a:t>TABLE OF CONTENTs</a:t>
            </a:r>
            <a:endParaRPr lang="en-GB" b="1" dirty="0">
              <a:solidFill>
                <a:srgbClr val="FFFF00"/>
              </a:solidFill>
            </a:endParaRPr>
          </a:p>
        </p:txBody>
      </p:sp>
      <p:sp>
        <p:nvSpPr>
          <p:cNvPr id="3" name="Content Placeholder 2"/>
          <p:cNvSpPr>
            <a:spLocks noGrp="1"/>
          </p:cNvSpPr>
          <p:nvPr>
            <p:ph sz="quarter" idx="13"/>
          </p:nvPr>
        </p:nvSpPr>
        <p:spPr>
          <a:xfrm>
            <a:off x="1095340" y="1285860"/>
            <a:ext cx="9985798" cy="4114800"/>
          </a:xfrm>
        </p:spPr>
        <p:txBody>
          <a:bodyPr>
            <a:noAutofit/>
          </a:bodyPr>
          <a:lstStyle/>
          <a:p>
            <a:r>
              <a:rPr lang="en-IN" sz="2000" dirty="0"/>
              <a:t>Definition</a:t>
            </a:r>
          </a:p>
          <a:p>
            <a:r>
              <a:rPr lang="en-IN" sz="2000" dirty="0"/>
              <a:t>Indication</a:t>
            </a:r>
          </a:p>
          <a:p>
            <a:r>
              <a:rPr lang="en-IN" sz="2000" dirty="0"/>
              <a:t>Contraindication</a:t>
            </a:r>
          </a:p>
          <a:p>
            <a:r>
              <a:rPr lang="en-IN" sz="2000" dirty="0"/>
              <a:t>Classification</a:t>
            </a:r>
          </a:p>
          <a:p>
            <a:r>
              <a:rPr lang="en-IN" sz="2000" dirty="0"/>
              <a:t>Anatomic consideration</a:t>
            </a:r>
          </a:p>
          <a:p>
            <a:r>
              <a:rPr lang="en-IN" sz="2000" dirty="0"/>
              <a:t>Patient preparation</a:t>
            </a:r>
          </a:p>
          <a:p>
            <a:r>
              <a:rPr lang="en-IN" sz="2000" dirty="0"/>
              <a:t>Surgical access</a:t>
            </a:r>
          </a:p>
          <a:p>
            <a:r>
              <a:rPr lang="en-IN" sz="2000" dirty="0"/>
              <a:t>Haemostasis</a:t>
            </a:r>
          </a:p>
          <a:p>
            <a:r>
              <a:rPr lang="en-IN" sz="2000" dirty="0"/>
              <a:t>Root end resection and preparation</a:t>
            </a:r>
          </a:p>
          <a:p>
            <a:r>
              <a:rPr lang="en-IN" sz="2000" dirty="0"/>
              <a:t>Root end filling</a:t>
            </a:r>
          </a:p>
          <a:p>
            <a:r>
              <a:rPr lang="en-IN" sz="2000" dirty="0"/>
              <a:t>Flap closure and suture</a:t>
            </a:r>
          </a:p>
          <a:p>
            <a:r>
              <a:rPr lang="en-IN" sz="2000" dirty="0"/>
              <a:t>Postoperative complications</a:t>
            </a:r>
          </a:p>
          <a:p>
            <a:endParaRPr lang="en-IN" sz="2000" dirty="0"/>
          </a:p>
          <a:p>
            <a:endParaRPr lang="en-IN" sz="2000" dirty="0"/>
          </a:p>
          <a:p>
            <a:endParaRPr lang="en-GB"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464" y="476673"/>
            <a:ext cx="6796348" cy="584775"/>
          </a:xfrm>
          <a:prstGeom prst="rect">
            <a:avLst/>
          </a:prstGeom>
        </p:spPr>
        <p:txBody>
          <a:bodyPr wrap="none">
            <a:spAutoFit/>
          </a:bodyPr>
          <a:lstStyle/>
          <a:p>
            <a:r>
              <a:rPr lang="en-IN" sz="3200" b="1" dirty="0">
                <a:solidFill>
                  <a:srgbClr val="92D050"/>
                </a:solidFill>
                <a:latin typeface="Arial Rounded MT Bold" panose="020F0704030504030204" pitchFamily="34" charset="0"/>
              </a:rPr>
              <a:t>Incision and Elevation Instrument</a:t>
            </a:r>
          </a:p>
        </p:txBody>
      </p:sp>
      <p:sp>
        <p:nvSpPr>
          <p:cNvPr id="3" name="Rectangle 2"/>
          <p:cNvSpPr/>
          <p:nvPr/>
        </p:nvSpPr>
        <p:spPr>
          <a:xfrm>
            <a:off x="699165" y="1580114"/>
            <a:ext cx="1433213" cy="400110"/>
          </a:xfrm>
          <a:prstGeom prst="rect">
            <a:avLst/>
          </a:prstGeom>
        </p:spPr>
        <p:txBody>
          <a:bodyPr wrap="none">
            <a:spAutoFit/>
          </a:bodyPr>
          <a:lstStyle/>
          <a:p>
            <a:r>
              <a:rPr lang="en-IN" sz="2000" b="1" dirty="0">
                <a:solidFill>
                  <a:srgbClr val="DC9E1F">
                    <a:lumMod val="75000"/>
                  </a:srgbClr>
                </a:solidFill>
                <a:latin typeface="Arial Rounded MT Bold" panose="020F0704030504030204" pitchFamily="34" charset="0"/>
              </a:rPr>
              <a:t>15C blade</a:t>
            </a:r>
          </a:p>
        </p:txBody>
      </p:sp>
      <p:sp>
        <p:nvSpPr>
          <p:cNvPr id="4" name="Rectangle 3"/>
          <p:cNvSpPr/>
          <p:nvPr/>
        </p:nvSpPr>
        <p:spPr>
          <a:xfrm>
            <a:off x="699164" y="2184227"/>
            <a:ext cx="7704856" cy="2062103"/>
          </a:xfrm>
          <a:prstGeom prst="rect">
            <a:avLst/>
          </a:prstGeom>
        </p:spPr>
        <p:txBody>
          <a:bodyPr wrap="square">
            <a:spAutoFit/>
          </a:bodyPr>
          <a:lstStyle/>
          <a:p>
            <a:pPr marL="285750" indent="-285750">
              <a:buFont typeface="Arial" panose="020B0604020202020204" pitchFamily="34" charset="0"/>
              <a:buChar char="•"/>
            </a:pPr>
            <a:r>
              <a:rPr lang="en-US" dirty="0">
                <a:solidFill>
                  <a:srgbClr val="FFFFFF"/>
                </a:solidFill>
                <a:latin typeface="Arial Rounded MT Bold" panose="020F0704030504030204" pitchFamily="34" charset="0"/>
              </a:rPr>
              <a:t>The ideal scalpel blade for microsurgery </a:t>
            </a:r>
          </a:p>
          <a:p>
            <a:pPr marL="285750" indent="-285750">
              <a:buFont typeface="Arial" panose="020B0604020202020204" pitchFamily="34" charset="0"/>
              <a:buChar char="•"/>
            </a:pPr>
            <a:r>
              <a:rPr lang="en-US" dirty="0">
                <a:solidFill>
                  <a:srgbClr val="FFFFFF"/>
                </a:solidFill>
                <a:latin typeface="Arial Rounded MT Bold" panose="020F0704030504030204" pitchFamily="34" charset="0"/>
              </a:rPr>
              <a:t>Small enough to manage the interproximal papilla and  large enough to make a vertical releasing incision in one stroke </a:t>
            </a:r>
          </a:p>
          <a:p>
            <a:pPr marL="285750" indent="-285750">
              <a:buFont typeface="Arial" panose="020B0604020202020204" pitchFamily="34" charset="0"/>
              <a:buChar char="•"/>
            </a:pPr>
            <a:endParaRPr lang="en-US" dirty="0">
              <a:solidFill>
                <a:srgbClr val="FFFFFF"/>
              </a:solidFill>
              <a:latin typeface="Arial Rounded MT Bold" panose="020F0704030504030204" pitchFamily="34" charset="0"/>
            </a:endParaRPr>
          </a:p>
          <a:p>
            <a:r>
              <a:rPr lang="en-US" sz="2000" b="1" dirty="0" err="1">
                <a:solidFill>
                  <a:srgbClr val="DC9E1F">
                    <a:lumMod val="75000"/>
                  </a:srgbClr>
                </a:solidFill>
                <a:latin typeface="Arial Rounded MT Bold" panose="020F0704030504030204" pitchFamily="34" charset="0"/>
              </a:rPr>
              <a:t>Microblades</a:t>
            </a:r>
            <a:r>
              <a:rPr lang="en-US" sz="2000" b="1" dirty="0">
                <a:solidFill>
                  <a:srgbClr val="DC9E1F">
                    <a:lumMod val="75000"/>
                  </a:srgbClr>
                </a:solidFill>
                <a:latin typeface="Arial Rounded MT Bold" panose="020F0704030504030204" pitchFamily="34" charset="0"/>
              </a:rPr>
              <a:t> </a:t>
            </a:r>
          </a:p>
          <a:p>
            <a:pPr marL="285750" indent="-285750">
              <a:buFont typeface="Arial" panose="020B0604020202020204" pitchFamily="34" charset="0"/>
              <a:buChar char="•"/>
            </a:pPr>
            <a:endParaRPr lang="en-US" dirty="0">
              <a:solidFill>
                <a:srgbClr val="FFFFFF"/>
              </a:solidFill>
              <a:latin typeface="Arial Rounded MT Bold" panose="020F0704030504030204" pitchFamily="34" charset="0"/>
            </a:endParaRPr>
          </a:p>
          <a:p>
            <a:pPr marL="285750" indent="-285750">
              <a:buFont typeface="Arial" panose="020B0604020202020204" pitchFamily="34" charset="0"/>
              <a:buChar char="•"/>
            </a:pPr>
            <a:r>
              <a:rPr lang="en-US" dirty="0">
                <a:solidFill>
                  <a:srgbClr val="FFFFFF"/>
                </a:solidFill>
                <a:latin typeface="Arial Rounded MT Bold" panose="020F0704030504030204" pitchFamily="34" charset="0"/>
              </a:rPr>
              <a:t>Useful only when the interproximal </a:t>
            </a:r>
            <a:r>
              <a:rPr lang="en-IN" dirty="0">
                <a:solidFill>
                  <a:srgbClr val="FFFFFF"/>
                </a:solidFill>
                <a:latin typeface="Arial Rounded MT Bold" panose="020F0704030504030204" pitchFamily="34" charset="0"/>
              </a:rPr>
              <a:t>spaces are tight.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747" y="1589778"/>
            <a:ext cx="32480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87136" y="4725144"/>
            <a:ext cx="2597186" cy="923330"/>
          </a:xfrm>
          <a:prstGeom prst="rect">
            <a:avLst/>
          </a:prstGeom>
        </p:spPr>
        <p:txBody>
          <a:bodyPr wrap="none">
            <a:spAutoFit/>
          </a:bodyPr>
          <a:lstStyle/>
          <a:p>
            <a:pPr marL="342900" indent="-342900">
              <a:buFont typeface="+mj-lt"/>
              <a:buAutoNum type="alphaUcPeriod"/>
            </a:pPr>
            <a:r>
              <a:rPr lang="en-US" b="1" dirty="0">
                <a:solidFill>
                  <a:srgbClr val="FFFFFF"/>
                </a:solidFill>
                <a:latin typeface="Arial Narrow"/>
              </a:rPr>
              <a:t>a size 15; </a:t>
            </a:r>
          </a:p>
          <a:p>
            <a:pPr marL="342900" indent="-342900">
              <a:buFont typeface="+mj-lt"/>
              <a:buAutoNum type="alphaUcPeriod"/>
            </a:pPr>
            <a:r>
              <a:rPr lang="en-US" b="1" dirty="0">
                <a:solidFill>
                  <a:srgbClr val="FFFFFF"/>
                </a:solidFill>
                <a:latin typeface="Arial Narrow"/>
              </a:rPr>
              <a:t>a microsurgical blade; </a:t>
            </a:r>
          </a:p>
          <a:p>
            <a:pPr marL="342900" indent="-342900">
              <a:buFont typeface="+mj-lt"/>
              <a:buAutoNum type="alphaUcPeriod"/>
            </a:pPr>
            <a:r>
              <a:rPr lang="en-US" b="1" dirty="0">
                <a:solidFill>
                  <a:srgbClr val="FFFFFF"/>
                </a:solidFill>
                <a:latin typeface="Arial Narrow"/>
              </a:rPr>
              <a:t>a 15c blade</a:t>
            </a:r>
            <a:endParaRPr lang="en-IN" dirty="0">
              <a:solidFill>
                <a:srgbClr val="FFFFFF"/>
              </a:solidFill>
              <a:latin typeface="Arial Narrow"/>
            </a:endParaRPr>
          </a:p>
        </p:txBody>
      </p:sp>
    </p:spTree>
    <p:extLst>
      <p:ext uri="{BB962C8B-B14F-4D97-AF65-F5344CB8AC3E}">
        <p14:creationId xmlns:p14="http://schemas.microsoft.com/office/powerpoint/2010/main" val="3732865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76" y="1556792"/>
            <a:ext cx="8640960" cy="2308324"/>
          </a:xfrm>
          <a:prstGeom prst="rect">
            <a:avLst/>
          </a:prstGeom>
        </p:spPr>
        <p:txBody>
          <a:bodyPr wrap="square">
            <a:spAutoFit/>
          </a:bodyPr>
          <a:lstStyle/>
          <a:p>
            <a:pPr marL="285750" indent="-285750">
              <a:buFont typeface="Arial" panose="020B0604020202020204" pitchFamily="34" charset="0"/>
              <a:buChar char="•"/>
            </a:pPr>
            <a:r>
              <a:rPr lang="en-US" dirty="0">
                <a:solidFill>
                  <a:srgbClr val="FFFFFF"/>
                </a:solidFill>
                <a:latin typeface="Arial Rounded MT Bold" panose="020F0704030504030204" pitchFamily="34" charset="0"/>
              </a:rPr>
              <a:t>To elevate the gingiva and tissue from the underlying cortical bone with minimal trauma to  the tissue. </a:t>
            </a:r>
          </a:p>
          <a:p>
            <a:pPr marL="285750" indent="-285750">
              <a:buFont typeface="Arial" panose="020B0604020202020204" pitchFamily="34" charset="0"/>
              <a:buChar char="•"/>
            </a:pPr>
            <a:endParaRPr lang="en-US" dirty="0">
              <a:solidFill>
                <a:srgbClr val="FFFFFF"/>
              </a:solidFill>
              <a:latin typeface="Arial Rounded MT Bold" panose="020F0704030504030204" pitchFamily="34" charset="0"/>
            </a:endParaRPr>
          </a:p>
          <a:p>
            <a:pPr marL="285750" indent="-285750">
              <a:buFont typeface="Arial" panose="020B0604020202020204" pitchFamily="34" charset="0"/>
              <a:buChar char="•"/>
            </a:pPr>
            <a:r>
              <a:rPr lang="en-US" dirty="0">
                <a:solidFill>
                  <a:srgbClr val="FFFFFF"/>
                </a:solidFill>
                <a:latin typeface="Arial Rounded MT Bold" panose="020F0704030504030204" pitchFamily="34" charset="0"/>
              </a:rPr>
              <a:t>One end of the instrument has a thin, sharp, triangular beak and  the other end has a sharp, rounded beak that varies in size.</a:t>
            </a:r>
          </a:p>
          <a:p>
            <a:r>
              <a:rPr lang="en-US" dirty="0">
                <a:solidFill>
                  <a:srgbClr val="FFFFFF"/>
                </a:solidFill>
                <a:latin typeface="Arial Rounded MT Bold" panose="020F0704030504030204" pitchFamily="34" charset="0"/>
              </a:rPr>
              <a:t> </a:t>
            </a:r>
          </a:p>
          <a:p>
            <a:pPr marL="285750" indent="-285750">
              <a:buFont typeface="Arial" panose="020B0604020202020204" pitchFamily="34" charset="0"/>
              <a:buChar char="•"/>
            </a:pPr>
            <a:r>
              <a:rPr lang="en-US" dirty="0">
                <a:solidFill>
                  <a:srgbClr val="FFFFFF"/>
                </a:solidFill>
                <a:latin typeface="Arial Rounded MT Bold" panose="020F0704030504030204" pitchFamily="34" charset="0"/>
              </a:rPr>
              <a:t>This new design incorporates thin edges and points that allow the soft tissue to be elevated from the bone cleanly and </a:t>
            </a:r>
            <a:r>
              <a:rPr lang="en-IN" dirty="0">
                <a:solidFill>
                  <a:srgbClr val="FFFFFF"/>
                </a:solidFill>
                <a:latin typeface="Arial Rounded MT Bold" panose="020F0704030504030204" pitchFamily="34" charset="0"/>
              </a:rPr>
              <a:t>completely.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252" y="969695"/>
            <a:ext cx="2952388" cy="473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99456" y="508031"/>
            <a:ext cx="2679836" cy="461665"/>
          </a:xfrm>
          <a:prstGeom prst="rect">
            <a:avLst/>
          </a:prstGeom>
        </p:spPr>
        <p:txBody>
          <a:bodyPr wrap="none">
            <a:spAutoFit/>
          </a:bodyPr>
          <a:lstStyle/>
          <a:p>
            <a:r>
              <a:rPr lang="en-US" sz="2400" dirty="0">
                <a:solidFill>
                  <a:srgbClr val="DC9E1F">
                    <a:lumMod val="75000"/>
                  </a:srgbClr>
                </a:solidFill>
                <a:latin typeface="Arial Rounded MT Bold" panose="020F0704030504030204" pitchFamily="34" charset="0"/>
              </a:rPr>
              <a:t>Tissue elevators </a:t>
            </a:r>
            <a:endParaRPr lang="en-IN" sz="2400" dirty="0">
              <a:solidFill>
                <a:srgbClr val="DC9E1F">
                  <a:lumMod val="75000"/>
                </a:srgbClr>
              </a:solidFill>
              <a:latin typeface="Arial Rounded MT Bold" panose="020F0704030504030204" pitchFamily="34" charset="0"/>
            </a:endParaRPr>
          </a:p>
        </p:txBody>
      </p:sp>
    </p:spTree>
    <p:extLst>
      <p:ext uri="{BB962C8B-B14F-4D97-AF65-F5344CB8AC3E}">
        <p14:creationId xmlns:p14="http://schemas.microsoft.com/office/powerpoint/2010/main" val="2069099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6400" y="277813"/>
            <a:ext cx="11393714" cy="1463901"/>
          </a:xfrm>
        </p:spPr>
        <p:txBody>
          <a:bodyPr>
            <a:normAutofit/>
          </a:bodyPr>
          <a:lstStyle/>
          <a:p>
            <a:r>
              <a:rPr lang="en-US" sz="3600" b="1" dirty="0">
                <a:solidFill>
                  <a:schemeClr val="tx1"/>
                </a:solidFill>
                <a:effectLst/>
                <a:latin typeface="Times New Roman" panose="02020603050405020304" pitchFamily="18" charset="0"/>
                <a:cs typeface="Times New Roman" panose="02020603050405020304" pitchFamily="18" charset="0"/>
              </a:rPr>
              <a:t>TAKE HOME MESSEGE/ FOR THE TOPIC COVERED (SUMMARY)  </a:t>
            </a:r>
            <a:endParaRPr lang="en-US" sz="3600" b="1" dirty="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2795863-2509-495E-A4D3-2D1EB08AA326}" type="slidenum">
              <a:rPr lang="en-US" smtClean="0"/>
              <a:t>32</a:t>
            </a:fld>
            <a:endParaRPr lang="en-US"/>
          </a:p>
        </p:txBody>
      </p:sp>
      <p:sp>
        <p:nvSpPr>
          <p:cNvPr id="4" name="TextBox 3">
            <a:extLst>
              <a:ext uri="{FF2B5EF4-FFF2-40B4-BE49-F238E27FC236}">
                <a16:creationId xmlns:a16="http://schemas.microsoft.com/office/drawing/2014/main" id="{6A2A0343-40CB-E9D0-BA0A-2CF633B331E4}"/>
              </a:ext>
            </a:extLst>
          </p:cNvPr>
          <p:cNvSpPr txBox="1"/>
          <p:nvPr/>
        </p:nvSpPr>
        <p:spPr>
          <a:xfrm>
            <a:off x="1576873" y="1808022"/>
            <a:ext cx="8537510" cy="4454425"/>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Narrow"/>
                <a:ea typeface="+mn-ea"/>
                <a:cs typeface="+mn-cs"/>
              </a:rPr>
              <a:t> The principle treatment modalities for the management of post-treatment periapical pathosis are orthograde retreatment and apical surgery.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Narrow"/>
                <a:ea typeface="+mn-ea"/>
                <a:cs typeface="+mn-cs"/>
              </a:rPr>
              <a:t>A significant advantage to surgical intervention is that it offers immediate access to the root apex.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Narrow"/>
                <a:ea typeface="+mn-ea"/>
                <a:cs typeface="+mn-cs"/>
              </a:rPr>
              <a:t>Furthermore, it includes curettage of the periradicular granulomatous tissues and the resection of the apical 3 mm of the root, which frequently contains infected canal ramifications</a:t>
            </a:r>
            <a:endParaRPr kumimoji="0" lang="en-US" sz="2400" b="0" i="0" u="none" strike="noStrike" kern="1200" cap="none" spc="0" normalizeH="0" baseline="0" noProof="0" dirty="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556923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32229"/>
            <a:ext cx="10515600" cy="1458459"/>
          </a:xfrm>
        </p:spPr>
        <p:txBody>
          <a:bodyPr/>
          <a:lstStyle/>
          <a:p>
            <a:r>
              <a:rPr lang="en-US" dirty="0">
                <a:latin typeface="Times New Roman" panose="02020603050405020304" pitchFamily="18" charset="0"/>
                <a:cs typeface="Times New Roman" panose="02020603050405020304" pitchFamily="18" charset="0"/>
              </a:rPr>
              <a:t>Question &amp; Answer Session</a:t>
            </a:r>
            <a:endParaRPr lang="en-US" sz="2400" dirty="0"/>
          </a:p>
        </p:txBody>
      </p:sp>
      <p:sp>
        <p:nvSpPr>
          <p:cNvPr id="2" name="Slide Number Placeholder 1"/>
          <p:cNvSpPr>
            <a:spLocks noGrp="1"/>
          </p:cNvSpPr>
          <p:nvPr>
            <p:ph type="sldNum" sz="quarter" idx="12"/>
          </p:nvPr>
        </p:nvSpPr>
        <p:spPr/>
        <p:txBody>
          <a:bodyPr/>
          <a:lstStyle/>
          <a:p>
            <a:fld id="{72795863-2509-495E-A4D3-2D1EB08AA326}" type="slidenum">
              <a:rPr lang="en-US" smtClean="0"/>
              <a:t>33</a:t>
            </a:fld>
            <a:endParaRPr lang="en-US"/>
          </a:p>
        </p:txBody>
      </p:sp>
      <p:sp>
        <p:nvSpPr>
          <p:cNvPr id="4" name="TextBox 3"/>
          <p:cNvSpPr txBox="1"/>
          <p:nvPr/>
        </p:nvSpPr>
        <p:spPr>
          <a:xfrm>
            <a:off x="1204685" y="2902857"/>
            <a:ext cx="9231085" cy="1569660"/>
          </a:xfrm>
          <a:prstGeom prst="rect">
            <a:avLst/>
          </a:prstGeom>
          <a:noFill/>
        </p:spPr>
        <p:txBody>
          <a:bodyPr wrap="square" rtlCol="0">
            <a:spAutoFit/>
          </a:bodyPr>
          <a:lstStyle/>
          <a:p>
            <a:r>
              <a:rPr lang="en-US" sz="2400" dirty="0"/>
              <a:t>1. Write a short note on types of incision .</a:t>
            </a:r>
          </a:p>
          <a:p>
            <a:r>
              <a:rPr lang="en-US" sz="2400" dirty="0"/>
              <a:t>2. Write in brief about triad of endodontic microsurgery.</a:t>
            </a:r>
          </a:p>
          <a:p>
            <a:r>
              <a:rPr lang="en-US" sz="2400" dirty="0"/>
              <a:t>3. Short note on papilla based flap .</a:t>
            </a:r>
          </a:p>
          <a:p>
            <a:r>
              <a:rPr lang="en-US" sz="2400" dirty="0"/>
              <a:t> </a:t>
            </a:r>
          </a:p>
        </p:txBody>
      </p:sp>
    </p:spTree>
    <p:extLst>
      <p:ext uri="{BB962C8B-B14F-4D97-AF65-F5344CB8AC3E}">
        <p14:creationId xmlns:p14="http://schemas.microsoft.com/office/powerpoint/2010/main" val="2287409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REFERENCES</a:t>
            </a:r>
            <a:r>
              <a:rPr lang="en-US" dirty="0"/>
              <a:t> </a:t>
            </a:r>
            <a:br>
              <a:rPr lang="en-US" dirty="0"/>
            </a:br>
            <a:r>
              <a:rPr lang="en-US" sz="2200" b="1" dirty="0">
                <a:latin typeface="Times New Roman" panose="02020603050405020304" pitchFamily="18" charset="0"/>
                <a:cs typeface="Times New Roman" panose="02020603050405020304" pitchFamily="18" charset="0"/>
              </a:rPr>
              <a:t>NAME OF THE BOOK WITH EDITION AND PAGE NUMBERS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ARTICLE ARE TO BE MENTIONED IF NEEDED</a:t>
            </a:r>
            <a:endParaRPr lang="en-US" sz="2200" dirty="0"/>
          </a:p>
        </p:txBody>
      </p:sp>
      <p:sp>
        <p:nvSpPr>
          <p:cNvPr id="3" name="Slide Number Placeholder 2"/>
          <p:cNvSpPr>
            <a:spLocks noGrp="1"/>
          </p:cNvSpPr>
          <p:nvPr>
            <p:ph type="sldNum" sz="quarter" idx="12"/>
          </p:nvPr>
        </p:nvSpPr>
        <p:spPr/>
        <p:txBody>
          <a:bodyPr/>
          <a:lstStyle/>
          <a:p>
            <a:fld id="{72795863-2509-495E-A4D3-2D1EB08AA326}" type="slidenum">
              <a:rPr lang="en-US" smtClean="0"/>
              <a:t>34</a:t>
            </a:fld>
            <a:endParaRPr lang="en-US"/>
          </a:p>
        </p:txBody>
      </p:sp>
      <p:sp>
        <p:nvSpPr>
          <p:cNvPr id="5" name="TextBox 4">
            <a:extLst>
              <a:ext uri="{FF2B5EF4-FFF2-40B4-BE49-F238E27FC236}">
                <a16:creationId xmlns:a16="http://schemas.microsoft.com/office/drawing/2014/main" id="{57FBA6F5-439B-989C-F49C-B97FD1F14CE1}"/>
              </a:ext>
            </a:extLst>
          </p:cNvPr>
          <p:cNvSpPr txBox="1"/>
          <p:nvPr/>
        </p:nvSpPr>
        <p:spPr>
          <a:xfrm>
            <a:off x="1254934" y="1804962"/>
            <a:ext cx="8193866" cy="378565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Narrow"/>
                <a:ea typeface="+mn-ea"/>
                <a:cs typeface="+mn-cs"/>
              </a:rPr>
              <a:t>Ingle JI, Bakland LK. Endodontics. 4th ed. Philadelphia:Williams and Wilkins; 1995.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Narrow"/>
                <a:ea typeface="+mn-ea"/>
                <a:cs typeface="+mn-cs"/>
              </a:rPr>
              <a:t>Grossman LI, Oliet S, Del Rio C. Endodontics. 11th ed. Philadelphia: Lea and Febiger; 1988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Narrow"/>
                <a:ea typeface="+mn-ea"/>
                <a:cs typeface="+mn-cs"/>
              </a:rPr>
              <a:t>Rowe AHR. Damage to the inferior dental nerve during or following endodontic treatment. Br Dent J 1983;153:306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Narrow"/>
                <a:ea typeface="+mn-ea"/>
                <a:cs typeface="+mn-cs"/>
              </a:rPr>
              <a:t>Seltzer S, Bender IB, Turkenkopf S. Factors affecting successful repair after root canal therapy. J Am Dent Assoc 1963;67:651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Narrow"/>
                <a:ea typeface="+mn-ea"/>
                <a:cs typeface="+mn-cs"/>
              </a:rPr>
              <a:t>Walia H, et al. Use of a hemostatic agent in the repair of procedural errors. JOE 1988;14:465. </a:t>
            </a:r>
            <a:endParaRPr kumimoji="0" lang="en-US" sz="2400" b="0" i="0" u="none" strike="noStrike" kern="1200" cap="none" spc="0" normalizeH="0" baseline="0" noProof="0" dirty="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1546120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2" y="908721"/>
            <a:ext cx="66675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31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17" y="0"/>
            <a:ext cx="9361685" cy="838976"/>
          </a:xfrm>
        </p:spPr>
        <p:txBody>
          <a:bodyPr/>
          <a:lstStyle/>
          <a:p>
            <a:r>
              <a:rPr lang="en-IN" b="1" dirty="0">
                <a:solidFill>
                  <a:srgbClr val="FFC000"/>
                </a:solidFill>
              </a:rPr>
              <a:t>Local </a:t>
            </a:r>
            <a:r>
              <a:rPr lang="en-IN" b="1" dirty="0" err="1">
                <a:solidFill>
                  <a:srgbClr val="FFC000"/>
                </a:solidFill>
              </a:rPr>
              <a:t>Anesthesia</a:t>
            </a:r>
            <a:r>
              <a:rPr lang="en-IN" b="1" dirty="0">
                <a:solidFill>
                  <a:srgbClr val="FFC000"/>
                </a:solidFill>
              </a:rPr>
              <a:t> for Surgery</a:t>
            </a:r>
          </a:p>
        </p:txBody>
      </p:sp>
      <p:sp>
        <p:nvSpPr>
          <p:cNvPr id="3" name="Content Placeholder 2"/>
          <p:cNvSpPr>
            <a:spLocks noGrp="1"/>
          </p:cNvSpPr>
          <p:nvPr>
            <p:ph sz="quarter" idx="4294967295"/>
          </p:nvPr>
        </p:nvSpPr>
        <p:spPr>
          <a:xfrm>
            <a:off x="1029606" y="935945"/>
            <a:ext cx="9361685" cy="5348741"/>
          </a:xfrm>
          <a:prstGeom prst="rect">
            <a:avLst/>
          </a:prstGeom>
        </p:spPr>
        <p:txBody>
          <a:bodyPr>
            <a:noAutofit/>
          </a:bodyPr>
          <a:lstStyle/>
          <a:p>
            <a:pPr algn="just"/>
            <a:r>
              <a:rPr lang="en-IN" sz="2000" dirty="0">
                <a:solidFill>
                  <a:srgbClr val="FFFF00"/>
                </a:solidFill>
                <a:latin typeface="Times New Roman" panose="02020603050405020304" pitchFamily="18" charset="0"/>
                <a:cs typeface="Times New Roman" panose="02020603050405020304" pitchFamily="18" charset="0"/>
              </a:rPr>
              <a:t>Infiltration</a:t>
            </a:r>
            <a:r>
              <a:rPr lang="en-IN" sz="2000" dirty="0">
                <a:latin typeface="Times New Roman" panose="02020603050405020304" pitchFamily="18" charset="0"/>
                <a:cs typeface="Times New Roman" panose="02020603050405020304" pitchFamily="18" charset="0"/>
              </a:rPr>
              <a:t> of the surgical site with a </a:t>
            </a:r>
            <a:r>
              <a:rPr lang="en-IN" sz="2000" dirty="0">
                <a:solidFill>
                  <a:srgbClr val="FFFF00"/>
                </a:solidFill>
                <a:latin typeface="Times New Roman" panose="02020603050405020304" pitchFamily="18" charset="0"/>
                <a:cs typeface="Times New Roman" panose="02020603050405020304" pitchFamily="18" charset="0"/>
              </a:rPr>
              <a:t>local </a:t>
            </a:r>
            <a:r>
              <a:rPr lang="en-IN" sz="2000" dirty="0" err="1">
                <a:solidFill>
                  <a:srgbClr val="FFFF00"/>
                </a:solidFill>
                <a:latin typeface="Times New Roman" panose="02020603050405020304" pitchFamily="18" charset="0"/>
                <a:cs typeface="Times New Roman" panose="02020603050405020304" pitchFamily="18" charset="0"/>
              </a:rPr>
              <a:t>anesthetic</a:t>
            </a:r>
            <a:r>
              <a:rPr lang="en-IN" sz="2000" dirty="0">
                <a:solidFill>
                  <a:srgbClr val="FFFF00"/>
                </a:solidFill>
                <a:latin typeface="Times New Roman" panose="02020603050405020304" pitchFamily="18" charset="0"/>
                <a:cs typeface="Times New Roman" panose="02020603050405020304" pitchFamily="18" charset="0"/>
              </a:rPr>
              <a:t> containing 1:50,000 epinephrine</a:t>
            </a:r>
            <a:r>
              <a:rPr lang="en-IN" sz="2000" dirty="0">
                <a:latin typeface="Times New Roman" panose="02020603050405020304" pitchFamily="18" charset="0"/>
                <a:cs typeface="Times New Roman" panose="02020603050405020304" pitchFamily="18" charset="0"/>
              </a:rPr>
              <a:t> is the technique of choice to obtain vasoconstriction and </a:t>
            </a:r>
            <a:r>
              <a:rPr lang="en-IN" sz="2000" dirty="0" err="1">
                <a:latin typeface="Times New Roman" panose="02020603050405020304" pitchFamily="18" charset="0"/>
                <a:cs typeface="Times New Roman" panose="02020603050405020304" pitchFamily="18" charset="0"/>
              </a:rPr>
              <a:t>hemostasis</a:t>
            </a:r>
            <a:endParaRPr lang="en-IN" sz="2000" dirty="0">
              <a:latin typeface="Times New Roman" panose="02020603050405020304" pitchFamily="18" charset="0"/>
              <a:cs typeface="Times New Roman" panose="02020603050405020304" pitchFamily="18" charset="0"/>
            </a:endParaRPr>
          </a:p>
          <a:p>
            <a:pPr algn="just"/>
            <a:r>
              <a:rPr lang="en-IN" sz="2000" dirty="0">
                <a:latin typeface="Times New Roman" panose="02020603050405020304" pitchFamily="18" charset="0"/>
                <a:cs typeface="Times New Roman" panose="02020603050405020304" pitchFamily="18" charset="0"/>
              </a:rPr>
              <a:t>The local </a:t>
            </a:r>
            <a:r>
              <a:rPr lang="en-IN" sz="2000" dirty="0" err="1">
                <a:latin typeface="Times New Roman" panose="02020603050405020304" pitchFamily="18" charset="0"/>
                <a:cs typeface="Times New Roman" panose="02020603050405020304" pitchFamily="18" charset="0"/>
              </a:rPr>
              <a:t>anesthetic</a:t>
            </a:r>
            <a:r>
              <a:rPr lang="en-IN" sz="2000" dirty="0">
                <a:latin typeface="Times New Roman" panose="02020603050405020304" pitchFamily="18" charset="0"/>
                <a:cs typeface="Times New Roman" panose="02020603050405020304" pitchFamily="18" charset="0"/>
              </a:rPr>
              <a:t> is first slowly deposited in the buccal root apex area of the alveolar mucosa at the surgical site and extended two or three teeth on either side of the site. Usually palatal or lingual infiltration is also required, although this requires a much smaller amount of local </a:t>
            </a:r>
            <a:r>
              <a:rPr lang="en-IN" sz="2000" dirty="0" err="1">
                <a:latin typeface="Times New Roman" panose="02020603050405020304" pitchFamily="18" charset="0"/>
                <a:cs typeface="Times New Roman" panose="02020603050405020304" pitchFamily="18" charset="0"/>
              </a:rPr>
              <a:t>anesthetic</a:t>
            </a:r>
            <a:r>
              <a:rPr lang="en-IN" sz="2000" dirty="0">
                <a:latin typeface="Times New Roman" panose="02020603050405020304" pitchFamily="18" charset="0"/>
                <a:cs typeface="Times New Roman" panose="02020603050405020304" pitchFamily="18" charset="0"/>
              </a:rPr>
              <a:t> than the primary buccal infiltration.</a:t>
            </a:r>
          </a:p>
          <a:p>
            <a:pPr algn="just"/>
            <a:r>
              <a:rPr lang="en-IN" sz="2000" dirty="0">
                <a:latin typeface="Times New Roman" panose="02020603050405020304" pitchFamily="18" charset="0"/>
                <a:cs typeface="Times New Roman" panose="02020603050405020304" pitchFamily="18" charset="0"/>
              </a:rPr>
              <a:t>Every effort must be made to ensure profound local </a:t>
            </a:r>
            <a:r>
              <a:rPr lang="en-IN" sz="2000" dirty="0" err="1">
                <a:latin typeface="Times New Roman" panose="02020603050405020304" pitchFamily="18" charset="0"/>
                <a:cs typeface="Times New Roman" panose="02020603050405020304" pitchFamily="18" charset="0"/>
              </a:rPr>
              <a:t>anesthesia</a:t>
            </a:r>
            <a:r>
              <a:rPr lang="en-IN" sz="2000" dirty="0">
                <a:latin typeface="Times New Roman" panose="02020603050405020304" pitchFamily="18" charset="0"/>
                <a:cs typeface="Times New Roman" panose="02020603050405020304" pitchFamily="18" charset="0"/>
              </a:rPr>
              <a:t> before surgery begins.</a:t>
            </a:r>
          </a:p>
          <a:p>
            <a:pPr algn="just"/>
            <a:r>
              <a:rPr lang="en-IN" sz="2000" dirty="0">
                <a:latin typeface="Times New Roman" panose="02020603050405020304" pitchFamily="18" charset="0"/>
                <a:cs typeface="Times New Roman" panose="02020603050405020304" pitchFamily="18" charset="0"/>
              </a:rPr>
              <a:t> Usually a minimum of </a:t>
            </a:r>
            <a:r>
              <a:rPr lang="en-IN" sz="2000" dirty="0">
                <a:solidFill>
                  <a:srgbClr val="FFFF00"/>
                </a:solidFill>
                <a:latin typeface="Times New Roman" panose="02020603050405020304" pitchFamily="18" charset="0"/>
                <a:cs typeface="Times New Roman" panose="02020603050405020304" pitchFamily="18" charset="0"/>
              </a:rPr>
              <a:t>10 to 20 minutes </a:t>
            </a:r>
            <a:r>
              <a:rPr lang="en-IN" sz="2000" dirty="0">
                <a:latin typeface="Times New Roman" panose="02020603050405020304" pitchFamily="18" charset="0"/>
                <a:cs typeface="Times New Roman" panose="02020603050405020304" pitchFamily="18" charset="0"/>
              </a:rPr>
              <a:t>is required from the time of injection to the start of surgery to ensure both profound local </a:t>
            </a:r>
            <a:r>
              <a:rPr lang="en-IN" sz="2000" dirty="0" err="1">
                <a:latin typeface="Times New Roman" panose="02020603050405020304" pitchFamily="18" charset="0"/>
                <a:cs typeface="Times New Roman" panose="02020603050405020304" pitchFamily="18" charset="0"/>
              </a:rPr>
              <a:t>anesthesia</a:t>
            </a:r>
            <a:r>
              <a:rPr lang="en-IN" sz="2000" dirty="0">
                <a:latin typeface="Times New Roman" panose="02020603050405020304" pitchFamily="18" charset="0"/>
                <a:cs typeface="Times New Roman" panose="02020603050405020304" pitchFamily="18" charset="0"/>
              </a:rPr>
              <a:t> and adequate vasoconstriction for </a:t>
            </a:r>
            <a:r>
              <a:rPr lang="en-IN" sz="2000" dirty="0" err="1">
                <a:latin typeface="Times New Roman" panose="02020603050405020304" pitchFamily="18" charset="0"/>
                <a:cs typeface="Times New Roman" panose="02020603050405020304" pitchFamily="18" charset="0"/>
              </a:rPr>
              <a:t>hemostasis</a:t>
            </a:r>
            <a:r>
              <a:rPr lang="en-IN" sz="2000" dirty="0">
                <a:latin typeface="Times New Roman" panose="02020603050405020304" pitchFamily="18" charset="0"/>
                <a:cs typeface="Times New Roman" panose="02020603050405020304" pitchFamily="18" charset="0"/>
              </a:rPr>
              <a:t>. </a:t>
            </a:r>
          </a:p>
          <a:p>
            <a:pPr algn="just"/>
            <a:r>
              <a:rPr lang="en-IN" sz="2000" dirty="0">
                <a:latin typeface="Times New Roman" panose="02020603050405020304" pitchFamily="18" charset="0"/>
                <a:cs typeface="Times New Roman" panose="02020603050405020304" pitchFamily="18" charset="0"/>
              </a:rPr>
              <a:t>The patient should be asked about the usual signs of soft-tissue </a:t>
            </a:r>
            <a:r>
              <a:rPr lang="en-IN" sz="2000" dirty="0" err="1">
                <a:latin typeface="Times New Roman" panose="02020603050405020304" pitchFamily="18" charset="0"/>
                <a:cs typeface="Times New Roman" panose="02020603050405020304" pitchFamily="18" charset="0"/>
              </a:rPr>
              <a:t>anesthesia</a:t>
            </a:r>
            <a:r>
              <a:rPr lang="en-IN" sz="2000" dirty="0">
                <a:latin typeface="Times New Roman" panose="02020603050405020304" pitchFamily="18" charset="0"/>
                <a:cs typeface="Times New Roman" panose="02020603050405020304" pitchFamily="18" charset="0"/>
              </a:rPr>
              <a:t>, and a sharp explorer can be used to test the surgical area for sensation.</a:t>
            </a:r>
          </a:p>
          <a:p>
            <a:pPr algn="just"/>
            <a:endParaRPr lang="en-IN" sz="2000" dirty="0">
              <a:latin typeface="Times New Roman" panose="02020603050405020304" pitchFamily="18" charset="0"/>
              <a:cs typeface="Times New Roman" panose="02020603050405020304" pitchFamily="18" charset="0"/>
            </a:endParaRPr>
          </a:p>
          <a:p>
            <a:pPr algn="just"/>
            <a:endParaRPr lang="en-IN" sz="2000" dirty="0">
              <a:latin typeface="Times New Roman" panose="02020603050405020304" pitchFamily="18" charset="0"/>
              <a:cs typeface="Times New Roman" panose="02020603050405020304" pitchFamily="18" charset="0"/>
            </a:endParaRPr>
          </a:p>
          <a:p>
            <a:pPr algn="just"/>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44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881811" y="1054817"/>
            <a:ext cx="9361685" cy="3541714"/>
          </a:xfrm>
          <a:prstGeom prst="rect">
            <a:avLst/>
          </a:prstGeom>
        </p:spPr>
        <p:txBody>
          <a:bodyPr>
            <a:noAutofit/>
          </a:bodyPr>
          <a:lstStyle/>
          <a:p>
            <a:r>
              <a:rPr lang="en-IN" sz="2400" dirty="0">
                <a:latin typeface="Times New Roman" panose="02020603050405020304" pitchFamily="18" charset="0"/>
                <a:cs typeface="Times New Roman" panose="02020603050405020304" pitchFamily="18" charset="0"/>
              </a:rPr>
              <a:t>A </a:t>
            </a:r>
            <a:r>
              <a:rPr lang="en-IN" sz="2400" dirty="0">
                <a:solidFill>
                  <a:srgbClr val="00B0F0"/>
                </a:solidFill>
                <a:latin typeface="Times New Roman" panose="02020603050405020304" pitchFamily="18" charset="0"/>
                <a:cs typeface="Times New Roman" panose="02020603050405020304" pitchFamily="18" charset="0"/>
              </a:rPr>
              <a:t>supplemental block injection </a:t>
            </a:r>
            <a:r>
              <a:rPr lang="en-IN" sz="2400" dirty="0">
                <a:latin typeface="Times New Roman" panose="02020603050405020304" pitchFamily="18" charset="0"/>
                <a:cs typeface="Times New Roman" panose="02020603050405020304" pitchFamily="18" charset="0"/>
              </a:rPr>
              <a:t>may be useful for mandibular teeth and maxillary posterior teeth.</a:t>
            </a:r>
          </a:p>
          <a:p>
            <a:r>
              <a:rPr lang="en-IN" sz="2400" dirty="0">
                <a:latin typeface="Times New Roman" panose="02020603050405020304" pitchFamily="18" charset="0"/>
                <a:cs typeface="Times New Roman" panose="02020603050405020304" pitchFamily="18" charset="0"/>
              </a:rPr>
              <a:t> In the maxillary anterior area, a palatal approach to the </a:t>
            </a:r>
            <a:r>
              <a:rPr lang="en-IN" sz="2400" dirty="0">
                <a:solidFill>
                  <a:srgbClr val="00B0F0"/>
                </a:solidFill>
                <a:latin typeface="Times New Roman" panose="02020603050405020304" pitchFamily="18" charset="0"/>
                <a:cs typeface="Times New Roman" panose="02020603050405020304" pitchFamily="18" charset="0"/>
              </a:rPr>
              <a:t>anterior middle superior nerve</a:t>
            </a:r>
            <a:r>
              <a:rPr lang="en-IN" sz="2400" dirty="0">
                <a:latin typeface="Times New Roman" panose="02020603050405020304" pitchFamily="18" charset="0"/>
                <a:cs typeface="Times New Roman" panose="02020603050405020304" pitchFamily="18" charset="0"/>
              </a:rPr>
              <a:t> may be helpful. The key to this approach is slow injection of approximately 1 ml of local </a:t>
            </a:r>
            <a:r>
              <a:rPr lang="en-IN" sz="2400" dirty="0" err="1">
                <a:latin typeface="Times New Roman" panose="02020603050405020304" pitchFamily="18" charset="0"/>
                <a:cs typeface="Times New Roman" panose="02020603050405020304" pitchFamily="18" charset="0"/>
              </a:rPr>
              <a:t>anesthetic</a:t>
            </a:r>
            <a:r>
              <a:rPr lang="en-IN" sz="2400" dirty="0">
                <a:latin typeface="Times New Roman" panose="02020603050405020304" pitchFamily="18" charset="0"/>
                <a:cs typeface="Times New Roman" panose="02020603050405020304" pitchFamily="18" charset="0"/>
              </a:rPr>
              <a:t> in the area of the first and second maxillary premolars, midway between the gingival crest and the palatal midline.</a:t>
            </a:r>
          </a:p>
          <a:p>
            <a:r>
              <a:rPr lang="en-IN" sz="2400" dirty="0">
                <a:latin typeface="Times New Roman" panose="02020603050405020304" pitchFamily="18" charset="0"/>
                <a:cs typeface="Times New Roman" panose="02020603050405020304" pitchFamily="18" charset="0"/>
              </a:rPr>
              <a:t> An </a:t>
            </a:r>
            <a:r>
              <a:rPr lang="en-IN" sz="2400" dirty="0" err="1">
                <a:latin typeface="Times New Roman" panose="02020603050405020304" pitchFamily="18" charset="0"/>
                <a:cs typeface="Times New Roman" panose="02020603050405020304" pitchFamily="18" charset="0"/>
              </a:rPr>
              <a:t>intraosseous</a:t>
            </a:r>
            <a:r>
              <a:rPr lang="en-IN" sz="2400" dirty="0">
                <a:latin typeface="Times New Roman" panose="02020603050405020304" pitchFamily="18" charset="0"/>
                <a:cs typeface="Times New Roman" panose="02020603050405020304" pitchFamily="18" charset="0"/>
              </a:rPr>
              <a:t> injection also may be used to regain lost </a:t>
            </a:r>
            <a:r>
              <a:rPr lang="en-IN" sz="2400" dirty="0" err="1">
                <a:latin typeface="Times New Roman" panose="02020603050405020304" pitchFamily="18" charset="0"/>
                <a:cs typeface="Times New Roman" panose="02020603050405020304" pitchFamily="18" charset="0"/>
              </a:rPr>
              <a:t>anesthesia</a:t>
            </a:r>
            <a:r>
              <a:rPr lang="en-IN" sz="2400" dirty="0">
                <a:latin typeface="Times New Roman" panose="02020603050405020304" pitchFamily="18" charset="0"/>
                <a:cs typeface="Times New Roman" panose="02020603050405020304" pitchFamily="18" charset="0"/>
              </a:rPr>
              <a:t>, but even when it is effective, the area of local </a:t>
            </a:r>
            <a:r>
              <a:rPr lang="en-IN" sz="2400" dirty="0" err="1">
                <a:latin typeface="Times New Roman" panose="02020603050405020304" pitchFamily="18" charset="0"/>
                <a:cs typeface="Times New Roman" panose="02020603050405020304" pitchFamily="18" charset="0"/>
              </a:rPr>
              <a:t>anesthesia</a:t>
            </a:r>
            <a:r>
              <a:rPr lang="en-IN" sz="2400" dirty="0">
                <a:latin typeface="Times New Roman" panose="02020603050405020304" pitchFamily="18" charset="0"/>
                <a:cs typeface="Times New Roman" panose="02020603050405020304" pitchFamily="18" charset="0"/>
              </a:rPr>
              <a:t> often is smaller than desired for a surgical procedure.</a:t>
            </a:r>
          </a:p>
        </p:txBody>
      </p:sp>
    </p:spTree>
    <p:extLst>
      <p:ext uri="{BB962C8B-B14F-4D97-AF65-F5344CB8AC3E}">
        <p14:creationId xmlns:p14="http://schemas.microsoft.com/office/powerpoint/2010/main" val="345945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218502" y="306057"/>
            <a:ext cx="9814074" cy="5488568"/>
          </a:xfrm>
          <a:prstGeom prst="rect">
            <a:avLst/>
          </a:prstGeom>
        </p:spPr>
        <p:txBody>
          <a:bodyPr>
            <a:noAutofit/>
          </a:bodyPr>
          <a:lstStyle/>
          <a:p>
            <a:pPr algn="just"/>
            <a:r>
              <a:rPr lang="en-US" sz="2400" dirty="0"/>
              <a:t>Long-acting local anesthetics have been recommended for use in the </a:t>
            </a:r>
            <a:r>
              <a:rPr lang="en-US" sz="2400" dirty="0" err="1"/>
              <a:t>perioperative</a:t>
            </a:r>
            <a:r>
              <a:rPr lang="en-US" sz="2400" dirty="0"/>
              <a:t> period, as they are comparable in onset and efficacy to </a:t>
            </a:r>
            <a:r>
              <a:rPr lang="en-US" sz="2400" dirty="0" err="1"/>
              <a:t>lidocaine</a:t>
            </a:r>
            <a:r>
              <a:rPr lang="en-US" sz="2400" dirty="0"/>
              <a:t>, but because of their longer duration, attenuate pain for hours after the procedure, when acute pain is most intense.</a:t>
            </a:r>
          </a:p>
          <a:p>
            <a:pPr algn="just"/>
            <a:r>
              <a:rPr lang="en-US" sz="2400" dirty="0"/>
              <a:t>Several studies have indicated that administration of long-acting local anesthetics given </a:t>
            </a:r>
            <a:r>
              <a:rPr lang="en-US" sz="2400" b="1" dirty="0"/>
              <a:t>either before or immediately following surgery </a:t>
            </a:r>
            <a:r>
              <a:rPr lang="en-US" sz="2400" dirty="0"/>
              <a:t>can inhibit central sensitization leading to diminution of postoperative pain.</a:t>
            </a:r>
          </a:p>
          <a:p>
            <a:pPr algn="just"/>
            <a:r>
              <a:rPr lang="en-US" sz="2400" dirty="0"/>
              <a:t>Of the long-acting local anesthetics that have been marketed in the United States (</a:t>
            </a:r>
            <a:r>
              <a:rPr lang="en-US" sz="2400" dirty="0" err="1"/>
              <a:t>ropivacaine</a:t>
            </a:r>
            <a:r>
              <a:rPr lang="en-US" sz="2400" dirty="0"/>
              <a:t>, </a:t>
            </a:r>
            <a:r>
              <a:rPr lang="en-US" sz="2400" dirty="0" err="1"/>
              <a:t>etidocaine</a:t>
            </a:r>
            <a:r>
              <a:rPr lang="en-US" sz="2400" dirty="0"/>
              <a:t>, and </a:t>
            </a:r>
            <a:r>
              <a:rPr lang="en-US" sz="2400" dirty="0" err="1"/>
              <a:t>bupivacaine</a:t>
            </a:r>
            <a:r>
              <a:rPr lang="en-US" sz="2400" dirty="0"/>
              <a:t>) currently only </a:t>
            </a:r>
            <a:r>
              <a:rPr lang="en-US" sz="2400" dirty="0" err="1"/>
              <a:t>bupivacaine</a:t>
            </a:r>
            <a:r>
              <a:rPr lang="en-US" sz="2400" dirty="0"/>
              <a:t> is available for use in dental cartridges</a:t>
            </a:r>
          </a:p>
        </p:txBody>
      </p:sp>
    </p:spTree>
    <p:extLst>
      <p:ext uri="{BB962C8B-B14F-4D97-AF65-F5344CB8AC3E}">
        <p14:creationId xmlns:p14="http://schemas.microsoft.com/office/powerpoint/2010/main" val="191392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99121" y="334879"/>
            <a:ext cx="9845109" cy="5706511"/>
          </a:xfrm>
          <a:prstGeom prst="rect">
            <a:avLst/>
          </a:prstGeom>
        </p:spPr>
        <p:txBody>
          <a:bodyPr>
            <a:noAutofit/>
          </a:bodyPr>
          <a:lstStyle/>
          <a:p>
            <a:r>
              <a:rPr lang="en-US" sz="2400" dirty="0">
                <a:latin typeface="Times New Roman" panose="02020603050405020304" pitchFamily="18" charset="0"/>
                <a:cs typeface="Times New Roman" panose="02020603050405020304" pitchFamily="18" charset="0"/>
              </a:rPr>
              <a:t>Because of its long-lasting effects, </a:t>
            </a:r>
            <a:r>
              <a:rPr lang="en-US" sz="2400" dirty="0" err="1">
                <a:latin typeface="Times New Roman" panose="02020603050405020304" pitchFamily="18" charset="0"/>
                <a:cs typeface="Times New Roman" panose="02020603050405020304" pitchFamily="18" charset="0"/>
              </a:rPr>
              <a:t>bupivacaine</a:t>
            </a:r>
            <a:r>
              <a:rPr lang="en-US" sz="2400" dirty="0">
                <a:latin typeface="Times New Roman" panose="02020603050405020304" pitchFamily="18" charset="0"/>
                <a:cs typeface="Times New Roman" panose="02020603050405020304" pitchFamily="18" charset="0"/>
              </a:rPr>
              <a:t> is frequently used for dental surgical procedures of long duration, or where inflammation and pain are expected postoperatively. A clinical practice to delay the onset of pain is the injection of </a:t>
            </a:r>
            <a:r>
              <a:rPr lang="en-US" sz="2400" dirty="0" err="1">
                <a:solidFill>
                  <a:srgbClr val="0070C0"/>
                </a:solidFill>
                <a:latin typeface="Times New Roman" panose="02020603050405020304" pitchFamily="18" charset="0"/>
                <a:cs typeface="Times New Roman" panose="02020603050405020304" pitchFamily="18" charset="0"/>
              </a:rPr>
              <a:t>bupivacaine</a:t>
            </a:r>
            <a:r>
              <a:rPr lang="en-US" sz="2400" dirty="0">
                <a:solidFill>
                  <a:srgbClr val="0070C0"/>
                </a:solidFill>
                <a:latin typeface="Times New Roman" panose="02020603050405020304" pitchFamily="18" charset="0"/>
                <a:cs typeface="Times New Roman" panose="02020603050405020304" pitchFamily="18" charset="0"/>
              </a:rPr>
              <a:t> at the end of the surgical procedure that was performed with 2% </a:t>
            </a:r>
            <a:r>
              <a:rPr lang="en-US" sz="2400" dirty="0" err="1">
                <a:solidFill>
                  <a:srgbClr val="0070C0"/>
                </a:solidFill>
                <a:latin typeface="Times New Roman" panose="02020603050405020304" pitchFamily="18" charset="0"/>
                <a:cs typeface="Times New Roman" panose="02020603050405020304" pitchFamily="18" charset="0"/>
              </a:rPr>
              <a:t>lidocaine</a:t>
            </a:r>
            <a:r>
              <a:rPr lang="en-US" sz="2400" dirty="0">
                <a:solidFill>
                  <a:srgbClr val="0070C0"/>
                </a:solidFill>
                <a:latin typeface="Times New Roman" panose="02020603050405020304" pitchFamily="18" charset="0"/>
                <a:cs typeface="Times New Roman" panose="02020603050405020304" pitchFamily="18" charset="0"/>
              </a:rPr>
              <a:t> with 1:100,000 epinephrine</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Lidocaine</a:t>
            </a:r>
            <a:r>
              <a:rPr lang="en-US" sz="2400" dirty="0">
                <a:latin typeface="Times New Roman" panose="02020603050405020304" pitchFamily="18" charset="0"/>
                <a:cs typeface="Times New Roman" panose="02020603050405020304" pitchFamily="18" charset="0"/>
              </a:rPr>
              <a:t> is often employed to obtain anesthesia for the surgical procedure because of a </a:t>
            </a:r>
            <a:r>
              <a:rPr lang="en-US" sz="2400" dirty="0">
                <a:solidFill>
                  <a:srgbClr val="0070C0"/>
                </a:solidFill>
                <a:latin typeface="Times New Roman" panose="02020603050405020304" pitchFamily="18" charset="0"/>
                <a:cs typeface="Times New Roman" panose="02020603050405020304" pitchFamily="18" charset="0"/>
              </a:rPr>
              <a:t>significant lag in </a:t>
            </a:r>
            <a:r>
              <a:rPr lang="en-US" sz="2400" dirty="0" err="1">
                <a:solidFill>
                  <a:srgbClr val="0070C0"/>
                </a:solidFill>
                <a:latin typeface="Times New Roman" panose="02020603050405020304" pitchFamily="18" charset="0"/>
                <a:cs typeface="Times New Roman" panose="02020603050405020304" pitchFamily="18" charset="0"/>
              </a:rPr>
              <a:t>bupivacaine’s</a:t>
            </a:r>
            <a:r>
              <a:rPr lang="en-US" sz="2400" dirty="0">
                <a:solidFill>
                  <a:srgbClr val="0070C0"/>
                </a:solidFill>
                <a:latin typeface="Times New Roman" panose="02020603050405020304" pitchFamily="18" charset="0"/>
                <a:cs typeface="Times New Roman" panose="02020603050405020304" pitchFamily="18" charset="0"/>
              </a:rPr>
              <a:t> onset time</a:t>
            </a:r>
            <a:r>
              <a:rPr lang="en-US" sz="2400" dirty="0">
                <a:latin typeface="Times New Roman" panose="02020603050405020304" pitchFamily="18" charset="0"/>
                <a:cs typeface="Times New Roman" panose="02020603050405020304" pitchFamily="18" charset="0"/>
              </a:rPr>
              <a:t> seen in some patients, a product of </a:t>
            </a:r>
            <a:r>
              <a:rPr lang="en-US" sz="2400" dirty="0" err="1">
                <a:latin typeface="Times New Roman" panose="02020603050405020304" pitchFamily="18" charset="0"/>
                <a:cs typeface="Times New Roman" panose="02020603050405020304" pitchFamily="18" charset="0"/>
              </a:rPr>
              <a:t>bupivacaine’s</a:t>
            </a:r>
            <a:r>
              <a:rPr lang="en-US" sz="2400" dirty="0">
                <a:latin typeface="Times New Roman" panose="02020603050405020304" pitchFamily="18" charset="0"/>
                <a:cs typeface="Times New Roman" panose="02020603050405020304" pitchFamily="18" charset="0"/>
              </a:rPr>
              <a:t> slightly higher </a:t>
            </a:r>
            <a:r>
              <a:rPr lang="en-US" sz="2400" dirty="0" err="1">
                <a:latin typeface="Times New Roman" panose="02020603050405020304" pitchFamily="18" charset="0"/>
                <a:cs typeface="Times New Roman" panose="02020603050405020304" pitchFamily="18" charset="0"/>
              </a:rPr>
              <a:t>pKa</a:t>
            </a:r>
            <a:r>
              <a:rPr lang="en-US" sz="2400" dirty="0">
                <a:latin typeface="Times New Roman" panose="02020603050405020304" pitchFamily="18" charset="0"/>
                <a:cs typeface="Times New Roman" panose="02020603050405020304" pitchFamily="18" charset="0"/>
              </a:rPr>
              <a:t>. It has been shown that when </a:t>
            </a:r>
            <a:r>
              <a:rPr lang="en-US" sz="2400" dirty="0" err="1">
                <a:latin typeface="Times New Roman" panose="02020603050405020304" pitchFamily="18" charset="0"/>
                <a:cs typeface="Times New Roman" panose="02020603050405020304" pitchFamily="18" charset="0"/>
              </a:rPr>
              <a:t>bupivacaine</a:t>
            </a:r>
            <a:r>
              <a:rPr lang="en-US" sz="2400" dirty="0">
                <a:latin typeface="Times New Roman" panose="02020603050405020304" pitchFamily="18" charset="0"/>
                <a:cs typeface="Times New Roman" panose="02020603050405020304" pitchFamily="18" charset="0"/>
              </a:rPr>
              <a:t> is used at the end of a mandibular periodontal surgical procedure, it provides a significantly greater duration of anesthesia, a reduction in postoperative pain, and a decrease in the amount of </a:t>
            </a:r>
            <a:r>
              <a:rPr lang="en-US" sz="2400" dirty="0" err="1">
                <a:latin typeface="Times New Roman" panose="02020603050405020304" pitchFamily="18" charset="0"/>
                <a:cs typeface="Times New Roman" panose="02020603050405020304" pitchFamily="18" charset="0"/>
              </a:rPr>
              <a:t>opioid</a:t>
            </a:r>
            <a:r>
              <a:rPr lang="en-US" sz="2400" dirty="0">
                <a:latin typeface="Times New Roman" panose="02020603050405020304" pitchFamily="18" charset="0"/>
                <a:cs typeface="Times New Roman" panose="02020603050405020304" pitchFamily="18" charset="0"/>
              </a:rPr>
              <a:t> analgesics taken compared with the postoperative administration of </a:t>
            </a:r>
            <a:r>
              <a:rPr lang="en-US" sz="2400" dirty="0" err="1">
                <a:latin typeface="Times New Roman" panose="02020603050405020304" pitchFamily="18" charset="0"/>
                <a:cs typeface="Times New Roman" panose="02020603050405020304" pitchFamily="18" charset="0"/>
              </a:rPr>
              <a:t>lidocaine</a:t>
            </a:r>
            <a:endParaRPr lang="en-US" sz="2400" dirty="0">
              <a:latin typeface="Times New Roman" panose="02020603050405020304" pitchFamily="18" charset="0"/>
              <a:cs typeface="Times New Roman" panose="02020603050405020304" pitchFamily="18" charset="0"/>
            </a:endParaRPr>
          </a:p>
          <a:p>
            <a:pPr>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19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65903" y="1300766"/>
          <a:ext cx="7082628" cy="3305416"/>
        </p:xfrm>
        <a:graphic>
          <a:graphicData uri="http://schemas.openxmlformats.org/drawingml/2006/table">
            <a:tbl>
              <a:tblPr firstRow="1" bandRow="1">
                <a:tableStyleId>{5C22544A-7EE6-4342-B048-85BDC9FD1C3A}</a:tableStyleId>
              </a:tblPr>
              <a:tblGrid>
                <a:gridCol w="2360876">
                  <a:extLst>
                    <a:ext uri="{9D8B030D-6E8A-4147-A177-3AD203B41FA5}">
                      <a16:colId xmlns:a16="http://schemas.microsoft.com/office/drawing/2014/main" val="20000"/>
                    </a:ext>
                  </a:extLst>
                </a:gridCol>
                <a:gridCol w="2360876">
                  <a:extLst>
                    <a:ext uri="{9D8B030D-6E8A-4147-A177-3AD203B41FA5}">
                      <a16:colId xmlns:a16="http://schemas.microsoft.com/office/drawing/2014/main" val="20001"/>
                    </a:ext>
                  </a:extLst>
                </a:gridCol>
                <a:gridCol w="2360876">
                  <a:extLst>
                    <a:ext uri="{9D8B030D-6E8A-4147-A177-3AD203B41FA5}">
                      <a16:colId xmlns:a16="http://schemas.microsoft.com/office/drawing/2014/main" val="20002"/>
                    </a:ext>
                  </a:extLst>
                </a:gridCol>
              </a:tblGrid>
              <a:tr h="1042687">
                <a:tc>
                  <a:txBody>
                    <a:bodyPr/>
                    <a:lstStyle/>
                    <a:p>
                      <a:endParaRPr lang="en-US" sz="1600" dirty="0"/>
                    </a:p>
                  </a:txBody>
                  <a:tcPr marL="86416" marR="864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2% </a:t>
                      </a:r>
                      <a:r>
                        <a:rPr lang="en-US" sz="1600" dirty="0" err="1"/>
                        <a:t>Lidocaine</a:t>
                      </a:r>
                      <a:r>
                        <a:rPr lang="en-US" sz="1600" dirty="0"/>
                        <a:t> 1:100,000 </a:t>
                      </a:r>
                      <a:r>
                        <a:rPr lang="en-US" sz="1600" dirty="0" err="1"/>
                        <a:t>epi</a:t>
                      </a:r>
                      <a:endParaRPr lang="en-US" sz="1600" dirty="0"/>
                    </a:p>
                    <a:p>
                      <a:endParaRPr lang="en-US" sz="1600" dirty="0"/>
                    </a:p>
                  </a:txBody>
                  <a:tcPr marL="86416" marR="864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0.5% </a:t>
                      </a:r>
                      <a:r>
                        <a:rPr lang="en-US" sz="1600" dirty="0" err="1"/>
                        <a:t>Bupivacaine</a:t>
                      </a:r>
                      <a:r>
                        <a:rPr lang="en-US" sz="1600" dirty="0"/>
                        <a:t> 1:200,000 </a:t>
                      </a:r>
                      <a:r>
                        <a:rPr lang="en-US" sz="1600" dirty="0" err="1"/>
                        <a:t>epi</a:t>
                      </a:r>
                      <a:r>
                        <a:rPr lang="en-US" sz="1600" dirty="0"/>
                        <a:t> </a:t>
                      </a:r>
                    </a:p>
                    <a:p>
                      <a:endParaRPr lang="en-US" sz="1600" dirty="0"/>
                    </a:p>
                  </a:txBody>
                  <a:tcPr marL="86416" marR="86416"/>
                </a:tc>
                <a:extLst>
                  <a:ext uri="{0D108BD9-81ED-4DB2-BD59-A6C34878D82A}">
                    <a16:rowId xmlns:a16="http://schemas.microsoft.com/office/drawing/2014/main" val="10000"/>
                  </a:ext>
                </a:extLst>
              </a:tr>
              <a:tr h="1283308">
                <a:tc>
                  <a:txBody>
                    <a:bodyPr/>
                    <a:lstStyle/>
                    <a:p>
                      <a:r>
                        <a:rPr lang="en-US" sz="1600" dirty="0"/>
                        <a:t>Onset </a:t>
                      </a:r>
                    </a:p>
                  </a:txBody>
                  <a:tcPr marL="86416" marR="864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Infiltration &lt;2 min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Block 2–10 min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a:txBody>
                  <a:tcPr marL="86416" marR="86416"/>
                </a:tc>
                <a:tc>
                  <a:txBody>
                    <a:bodyPr/>
                    <a:lstStyle/>
                    <a:p>
                      <a:r>
                        <a:rPr lang="en-US" sz="1600" dirty="0"/>
                        <a:t>2-10 min</a:t>
                      </a:r>
                    </a:p>
                    <a:p>
                      <a:endParaRPr lang="en-US" sz="1600" dirty="0"/>
                    </a:p>
                    <a:p>
                      <a:r>
                        <a:rPr lang="en-US" sz="1600" dirty="0"/>
                        <a:t>2-10min</a:t>
                      </a:r>
                    </a:p>
                  </a:txBody>
                  <a:tcPr marL="86416" marR="86416"/>
                </a:tc>
                <a:extLst>
                  <a:ext uri="{0D108BD9-81ED-4DB2-BD59-A6C34878D82A}">
                    <a16:rowId xmlns:a16="http://schemas.microsoft.com/office/drawing/2014/main" val="10001"/>
                  </a:ext>
                </a:extLst>
              </a:tr>
              <a:tr h="979421">
                <a:tc>
                  <a:txBody>
                    <a:bodyPr/>
                    <a:lstStyle/>
                    <a:p>
                      <a:r>
                        <a:rPr lang="en-US" sz="1600" dirty="0"/>
                        <a:t>duration</a:t>
                      </a:r>
                    </a:p>
                  </a:txBody>
                  <a:tcPr marL="86416" marR="86416"/>
                </a:tc>
                <a:tc>
                  <a:txBody>
                    <a:bodyPr/>
                    <a:lstStyle/>
                    <a:p>
                      <a:r>
                        <a:rPr lang="en-US" sz="1600" dirty="0"/>
                        <a:t>Infiltration -60min</a:t>
                      </a:r>
                    </a:p>
                    <a:p>
                      <a:r>
                        <a:rPr lang="en-US" sz="1600" dirty="0"/>
                        <a:t>Block-90 min</a:t>
                      </a:r>
                    </a:p>
                  </a:txBody>
                  <a:tcPr marL="86416" marR="86416"/>
                </a:tc>
                <a:tc>
                  <a:txBody>
                    <a:bodyPr/>
                    <a:lstStyle/>
                    <a:p>
                      <a:r>
                        <a:rPr lang="en-US" sz="1600" dirty="0"/>
                        <a:t>5-6hr</a:t>
                      </a:r>
                    </a:p>
                    <a:p>
                      <a:endParaRPr lang="en-US" sz="1600" dirty="0"/>
                    </a:p>
                    <a:p>
                      <a:r>
                        <a:rPr lang="en-US" sz="1600" dirty="0"/>
                        <a:t>5-7 hr</a:t>
                      </a:r>
                    </a:p>
                  </a:txBody>
                  <a:tcPr marL="86416" marR="86416"/>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9832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240" y="3"/>
            <a:ext cx="8041448" cy="425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1166778" y="4786322"/>
            <a:ext cx="9929882" cy="17859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dirty="0">
                <a:solidFill>
                  <a:srgbClr val="000000"/>
                </a:solidFill>
                <a:latin typeface="Arial Narrow"/>
              </a:rPr>
              <a:t>Ideally, for the purpose of endodontic microsurgery</a:t>
            </a:r>
            <a:r>
              <a:rPr lang="en-GB" b="1" dirty="0">
                <a:solidFill>
                  <a:srgbClr val="FF0000"/>
                </a:solidFill>
                <a:latin typeface="Arial Narrow"/>
              </a:rPr>
              <a:t>, an adrenergic vasoconstrictor would be a pure –alpha  agonist.</a:t>
            </a:r>
          </a:p>
          <a:p>
            <a:r>
              <a:rPr lang="en-GB" dirty="0">
                <a:solidFill>
                  <a:srgbClr val="000000"/>
                </a:solidFill>
                <a:latin typeface="Arial Narrow"/>
              </a:rPr>
              <a:t>Fortunately, the predominant receptors in the oral tissues are  alpha-receptors, and the number of collocated  ß-2 receptors is very small. </a:t>
            </a:r>
          </a:p>
          <a:p>
            <a:r>
              <a:rPr lang="en-GB" dirty="0">
                <a:solidFill>
                  <a:srgbClr val="000000"/>
                </a:solidFill>
                <a:latin typeface="Arial Narrow"/>
              </a:rPr>
              <a:t>Thus, the drug’s predominant effect in the oral mucosa, </a:t>
            </a:r>
            <a:r>
              <a:rPr lang="en-GB" dirty="0" err="1">
                <a:solidFill>
                  <a:srgbClr val="000000"/>
                </a:solidFill>
                <a:latin typeface="Arial Narrow"/>
              </a:rPr>
              <a:t>submucosa</a:t>
            </a:r>
            <a:r>
              <a:rPr lang="en-GB" dirty="0">
                <a:solidFill>
                  <a:srgbClr val="000000"/>
                </a:solidFill>
                <a:latin typeface="Arial Narrow"/>
              </a:rPr>
              <a:t> and </a:t>
            </a:r>
            <a:r>
              <a:rPr lang="en-GB" dirty="0" err="1">
                <a:solidFill>
                  <a:srgbClr val="000000"/>
                </a:solidFill>
                <a:latin typeface="Arial Narrow"/>
              </a:rPr>
              <a:t>periodontium</a:t>
            </a:r>
            <a:r>
              <a:rPr lang="en-GB" dirty="0">
                <a:solidFill>
                  <a:srgbClr val="000000"/>
                </a:solidFill>
                <a:latin typeface="Arial Narrow"/>
              </a:rPr>
              <a:t> is </a:t>
            </a:r>
            <a:r>
              <a:rPr lang="en-GB" b="1" dirty="0">
                <a:solidFill>
                  <a:srgbClr val="FF0000"/>
                </a:solidFill>
                <a:latin typeface="Arial Narrow"/>
              </a:rPr>
              <a:t>vasoconstriction. </a:t>
            </a:r>
          </a:p>
          <a:p>
            <a:endParaRPr lang="en-GB" dirty="0">
              <a:solidFill>
                <a:srgbClr val="000000"/>
              </a:solidFill>
              <a:latin typeface="Arial Narrow"/>
            </a:endParaRPr>
          </a:p>
        </p:txBody>
      </p:sp>
    </p:spTree>
    <p:extLst>
      <p:ext uri="{BB962C8B-B14F-4D97-AF65-F5344CB8AC3E}">
        <p14:creationId xmlns:p14="http://schemas.microsoft.com/office/powerpoint/2010/main" val="1653940431"/>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3537</Words>
  <Application>Microsoft Office PowerPoint</Application>
  <PresentationFormat>Widescreen</PresentationFormat>
  <Paragraphs>264</Paragraphs>
  <Slides>35</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Algerian</vt:lpstr>
      <vt:lpstr>Arial</vt:lpstr>
      <vt:lpstr>Arial Narrow</vt:lpstr>
      <vt:lpstr>Arial Rounded MT Bold</vt:lpstr>
      <vt:lpstr>Book Antiqua</vt:lpstr>
      <vt:lpstr>Calibri</vt:lpstr>
      <vt:lpstr>Times New Roman</vt:lpstr>
      <vt:lpstr>Wingdings</vt:lpstr>
      <vt:lpstr>Wingdings 3</vt:lpstr>
      <vt:lpstr>Horizon</vt:lpstr>
      <vt:lpstr>Photo Editor Photo</vt:lpstr>
      <vt:lpstr>PowerPoint Presentation</vt:lpstr>
      <vt:lpstr>Specific learning Objectives </vt:lpstr>
      <vt:lpstr>TABLE OF CONTENTs</vt:lpstr>
      <vt:lpstr>Local Anesthesia for Surgery</vt:lpstr>
      <vt:lpstr>PowerPoint Presentation</vt:lpstr>
      <vt:lpstr>PowerPoint Presentation</vt:lpstr>
      <vt:lpstr>PowerPoint Presentation</vt:lpstr>
      <vt:lpstr>PowerPoint Presentation</vt:lpstr>
      <vt:lpstr>PowerPoint Presentation</vt:lpstr>
      <vt:lpstr>Surgical Access</vt:lpstr>
      <vt:lpstr>Soft-Tissue Access</vt:lpstr>
      <vt:lpstr>Vertical Incision</vt:lpstr>
      <vt:lpstr>Horizontal Incision</vt:lpstr>
      <vt:lpstr>PowerPoint Presentation</vt:lpstr>
      <vt:lpstr>PowerPoint Presentation</vt:lpstr>
      <vt:lpstr>The papilla-base flap</vt:lpstr>
      <vt:lpstr>               LIMITED MUCOPERIOSTEAL   </vt:lpstr>
      <vt:lpstr>PowerPoint Presentation</vt:lpstr>
      <vt:lpstr>     Tissue Reflection</vt:lpstr>
      <vt:lpstr>PowerPoint Presentation</vt:lpstr>
      <vt:lpstr>Tissue Retraction</vt:lpstr>
      <vt:lpstr>Hard-Tissue Access</vt:lpstr>
      <vt:lpstr>PowerPoint Presentation</vt:lpstr>
      <vt:lpstr>  The triad of endodontic  microsurgery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MESSEGE/ FOR THE TOPIC COVERED (SUMMARY)  </vt:lpstr>
      <vt:lpstr>Question &amp; Answer Session</vt:lpstr>
      <vt:lpstr>REFERENCES  NAME OF THE BOOK WITH EDITION AND PAGE NUMBERS   ARTICLE ARE TO BE MENTIONED IF NEEDED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Vidhani</dc:creator>
  <cp:lastModifiedBy>Monika Vidhani</cp:lastModifiedBy>
  <cp:revision>3</cp:revision>
  <dcterms:created xsi:type="dcterms:W3CDTF">2023-04-17T08:37:03Z</dcterms:created>
  <dcterms:modified xsi:type="dcterms:W3CDTF">2023-04-18T03:57:44Z</dcterms:modified>
</cp:coreProperties>
</file>